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61" r:id="rId5"/>
    <p:sldId id="258" r:id="rId6"/>
    <p:sldId id="262" r:id="rId7"/>
    <p:sldId id="263" r:id="rId8"/>
    <p:sldId id="265" r:id="rId9"/>
    <p:sldId id="274" r:id="rId10"/>
    <p:sldId id="267" r:id="rId11"/>
    <p:sldId id="270" r:id="rId12"/>
    <p:sldId id="271" r:id="rId13"/>
    <p:sldId id="277" r:id="rId14"/>
    <p:sldId id="273" r:id="rId15"/>
    <p:sldId id="266" r:id="rId16"/>
    <p:sldId id="276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FEB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58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754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81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84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17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481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36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741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66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761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0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8E0584-EE30-4238-BD42-9FB4D4201987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A36053F-8D90-433A-9C4F-D8338078C3A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92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Syndrom Alfa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 </a:t>
            </a:r>
            <a:r>
              <a:rPr lang="pl-PL" dirty="0"/>
              <a:t>dzieci i </a:t>
            </a:r>
            <a:r>
              <a:rPr lang="pl-PL" dirty="0" smtClean="0"/>
              <a:t>młodzieży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Andrzej Świerczek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92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Ktoś musi przewodzić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011680"/>
            <a:ext cx="10357975" cy="4297679"/>
          </a:xfrm>
        </p:spPr>
        <p:txBody>
          <a:bodyPr/>
          <a:lstStyle/>
          <a:p>
            <a:r>
              <a:rPr lang="pl-PL" sz="2800" dirty="0" smtClean="0"/>
              <a:t>- Ktoś musi być ALFA</a:t>
            </a:r>
          </a:p>
          <a:p>
            <a:r>
              <a:rPr lang="pl-PL" sz="2800" dirty="0" smtClean="0"/>
              <a:t>- Hierarchia daje poczucie bezpieczeństwa </a:t>
            </a:r>
          </a:p>
          <a:p>
            <a:r>
              <a:rPr lang="pl-PL" sz="2800" dirty="0" smtClean="0"/>
              <a:t>- Dzieci są zaradne</a:t>
            </a:r>
          </a:p>
          <a:p>
            <a:r>
              <a:rPr lang="pl-PL" sz="2800" dirty="0" smtClean="0"/>
              <a:t>- Dziecko przejmuje rolę Przywódcy</a:t>
            </a:r>
          </a:p>
          <a:p>
            <a:r>
              <a:rPr lang="pl-PL" sz="2800" dirty="0" smtClean="0"/>
              <a:t>- </a:t>
            </a:r>
            <a:r>
              <a:rPr lang="pl-PL" sz="2800" dirty="0" err="1" smtClean="0"/>
              <a:t>Parentyfikacja</a:t>
            </a:r>
            <a:endParaRPr lang="pl-PL" sz="2800" dirty="0" smtClean="0"/>
          </a:p>
          <a:p>
            <a:r>
              <a:rPr lang="pl-PL" sz="2800" dirty="0" smtClean="0"/>
              <a:t>- </a:t>
            </a:r>
            <a:r>
              <a:rPr lang="pl-PL" sz="2800" u="sng" dirty="0" smtClean="0"/>
              <a:t>Dziecko z syndromem Alfa</a:t>
            </a:r>
          </a:p>
          <a:p>
            <a:r>
              <a:rPr lang="pl-PL" sz="2800" dirty="0" smtClean="0"/>
              <a:t>- </a:t>
            </a:r>
            <a:r>
              <a:rPr lang="pl-PL" sz="2800" u="sng" dirty="0" smtClean="0"/>
              <a:t>Kiedy dziecko rządzi w domu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458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Syndrom Alfa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0560" y="1733006"/>
            <a:ext cx="11416937" cy="4576354"/>
          </a:xfrm>
        </p:spPr>
        <p:txBody>
          <a:bodyPr>
            <a:noAutofit/>
          </a:bodyPr>
          <a:lstStyle/>
          <a:p>
            <a:pPr algn="just"/>
            <a:r>
              <a:rPr lang="pl-PL" sz="2800" dirty="0" smtClean="0"/>
              <a:t>- Jednostka </a:t>
            </a:r>
            <a:r>
              <a:rPr lang="pl-PL" sz="2800" dirty="0"/>
              <a:t>doświadcza </a:t>
            </a:r>
            <a:r>
              <a:rPr lang="pl-PL" sz="2800" b="1" dirty="0"/>
              <a:t>syndromu alfa</a:t>
            </a:r>
            <a:r>
              <a:rPr lang="pl-PL" sz="2800" dirty="0" smtClean="0"/>
              <a:t>, gdy </a:t>
            </a:r>
            <a:r>
              <a:rPr lang="pl-PL" sz="2800" dirty="0"/>
              <a:t>jej instynkty </a:t>
            </a:r>
            <a:r>
              <a:rPr lang="pl-PL" sz="2800" dirty="0" smtClean="0"/>
              <a:t>alfa </a:t>
            </a:r>
            <a:r>
              <a:rPr lang="pl-PL" sz="2800" b="1" dirty="0" smtClean="0"/>
              <a:t>UTKNĘŁY</a:t>
            </a:r>
            <a:r>
              <a:rPr lang="pl-PL" sz="2800" dirty="0" smtClean="0"/>
              <a:t> i funkcjonują </a:t>
            </a:r>
            <a:r>
              <a:rPr lang="pl-PL" sz="2800" b="1" dirty="0" smtClean="0"/>
              <a:t>poza zamierzonym </a:t>
            </a:r>
            <a:r>
              <a:rPr lang="pl-PL" sz="2800" b="1" dirty="0"/>
              <a:t>kontekstem </a:t>
            </a:r>
            <a:r>
              <a:rPr lang="pl-PL" sz="2800" dirty="0"/>
              <a:t>i </a:t>
            </a:r>
            <a:r>
              <a:rPr lang="pl-PL" sz="2800" dirty="0" smtClean="0"/>
              <a:t>celem</a:t>
            </a:r>
          </a:p>
          <a:p>
            <a:pPr algn="just"/>
            <a:r>
              <a:rPr lang="pl-PL" sz="2800" dirty="0" smtClean="0"/>
              <a:t>- Instynkty </a:t>
            </a:r>
            <a:r>
              <a:rPr lang="pl-PL" sz="2800" dirty="0"/>
              <a:t>alfa powinny być elastyczne, </a:t>
            </a:r>
            <a:r>
              <a:rPr lang="pl-PL" sz="2800" dirty="0" smtClean="0"/>
              <a:t>zamienne</a:t>
            </a:r>
          </a:p>
          <a:p>
            <a:pPr algn="just"/>
            <a:r>
              <a:rPr lang="pl-PL" sz="2800" dirty="0" smtClean="0"/>
              <a:t> </a:t>
            </a:r>
            <a:r>
              <a:rPr lang="pl-PL" sz="2800" dirty="0" smtClean="0"/>
              <a:t>- Powinny </a:t>
            </a:r>
            <a:r>
              <a:rPr lang="pl-PL" sz="2800" dirty="0" smtClean="0"/>
              <a:t>poszukiwać naturalnej równowagi w relacjach z „równymi” oraz w hierarchii obecnej w relacjach więzi</a:t>
            </a:r>
          </a:p>
          <a:p>
            <a:pPr algn="just"/>
            <a:r>
              <a:rPr lang="pl-PL" sz="2800" dirty="0" smtClean="0"/>
              <a:t> </a:t>
            </a:r>
            <a:r>
              <a:rPr lang="pl-PL" sz="2800" dirty="0" smtClean="0"/>
              <a:t>- Instynkty </a:t>
            </a:r>
            <a:r>
              <a:rPr lang="pl-PL" sz="2800" dirty="0" smtClean="0"/>
              <a:t>alfa są “UWIĘZIONE", gdy </a:t>
            </a:r>
            <a:r>
              <a:rPr lang="pl-PL" sz="2800" b="1" dirty="0" smtClean="0"/>
              <a:t>charakteryzują daną osobę</a:t>
            </a:r>
            <a:r>
              <a:rPr lang="pl-PL" sz="2800" dirty="0" smtClean="0"/>
              <a:t>, nie zaś sytuację lub okoliczności</a:t>
            </a:r>
          </a:p>
          <a:p>
            <a:pPr algn="just"/>
            <a:r>
              <a:rPr lang="pl-PL" sz="2800" dirty="0" smtClean="0"/>
              <a:t>- Gdy </a:t>
            </a:r>
            <a:r>
              <a:rPr lang="pl-PL" sz="2800" dirty="0"/>
              <a:t>instynkty alfa są “UWIĘZIONE", mogą nasilać się w chwilach stresu i zwiększonych potrzeb, zamiast przechodzić płynnie w instynkty zależności</a:t>
            </a:r>
          </a:p>
        </p:txBody>
      </p:sp>
    </p:spTree>
    <p:extLst>
      <p:ext uri="{BB962C8B-B14F-4D97-AF65-F5344CB8AC3E}">
        <p14:creationId xmlns:p14="http://schemas.microsoft.com/office/powerpoint/2010/main" val="2296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Oznaki Syndromu alfa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084832"/>
            <a:ext cx="10871781" cy="4224528"/>
          </a:xfrm>
        </p:spPr>
        <p:txBody>
          <a:bodyPr>
            <a:normAutofit/>
          </a:bodyPr>
          <a:lstStyle/>
          <a:p>
            <a:r>
              <a:rPr lang="pl-PL" dirty="0" smtClean="0"/>
              <a:t>- </a:t>
            </a:r>
            <a:r>
              <a:rPr lang="pl-PL" sz="2800" dirty="0" smtClean="0"/>
              <a:t>jest </a:t>
            </a:r>
            <a:r>
              <a:rPr lang="pl-PL" sz="2800" dirty="0"/>
              <a:t>apodyktyczne, władcze i roszczeniowe, </a:t>
            </a:r>
            <a:r>
              <a:rPr lang="pl-PL" sz="2800" dirty="0" smtClean="0"/>
              <a:t>w stosunku do osób równych sobie </a:t>
            </a:r>
            <a:r>
              <a:rPr lang="pl-PL" sz="2800" dirty="0"/>
              <a:t>lub tych, od których powinno być </a:t>
            </a:r>
            <a:r>
              <a:rPr lang="pl-PL" sz="2800" dirty="0" smtClean="0"/>
              <a:t>zależne</a:t>
            </a:r>
            <a:endParaRPr lang="pl-PL" sz="2800" dirty="0"/>
          </a:p>
          <a:p>
            <a:r>
              <a:rPr lang="pl-PL" sz="2800" dirty="0" smtClean="0"/>
              <a:t>- stara </a:t>
            </a:r>
            <a:r>
              <a:rPr lang="pl-PL" sz="2800" dirty="0"/>
              <a:t>się przez cały czas być na szczycie lub zajmować centralne miejsce, </a:t>
            </a:r>
            <a:r>
              <a:rPr lang="pl-PL" sz="2800" dirty="0" smtClean="0"/>
              <a:t>nawet w </a:t>
            </a:r>
            <a:r>
              <a:rPr lang="pl-PL" sz="2800" dirty="0"/>
              <a:t>relacji z równymi sobie lub tymi, od których powinno być </a:t>
            </a:r>
            <a:r>
              <a:rPr lang="pl-PL" sz="2800" dirty="0" smtClean="0"/>
              <a:t>zależne</a:t>
            </a:r>
            <a:endParaRPr lang="pl-PL" sz="2800" dirty="0"/>
          </a:p>
          <a:p>
            <a:r>
              <a:rPr lang="pl-PL" sz="2800" dirty="0" smtClean="0"/>
              <a:t>- może </a:t>
            </a:r>
            <a:r>
              <a:rPr lang="pl-PL" sz="2800" dirty="0"/>
              <a:t>mieć przymus przejmowania kontroli w sytuacjach, w których nie jest </a:t>
            </a:r>
            <a:r>
              <a:rPr lang="pl-PL" sz="2800" dirty="0" smtClean="0"/>
              <a:t>to wymagane </a:t>
            </a:r>
            <a:r>
              <a:rPr lang="pl-PL" sz="2800" dirty="0"/>
              <a:t>lub wręcz </a:t>
            </a:r>
            <a:r>
              <a:rPr lang="pl-PL" sz="2800" dirty="0" smtClean="0"/>
              <a:t>wskazane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5893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Oznaki Syndromu alfa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084832"/>
            <a:ext cx="10871781" cy="4224528"/>
          </a:xfrm>
        </p:spPr>
        <p:txBody>
          <a:bodyPr>
            <a:noAutofit/>
          </a:bodyPr>
          <a:lstStyle/>
          <a:p>
            <a:r>
              <a:rPr lang="pl-PL" sz="2800" dirty="0" smtClean="0"/>
              <a:t>- może </a:t>
            </a:r>
            <a:r>
              <a:rPr lang="pl-PL" sz="2800" dirty="0"/>
              <a:t>czuć przymus okazywania wyższości wobec równych </a:t>
            </a:r>
            <a:r>
              <a:rPr lang="pl-PL" sz="2800" dirty="0" smtClean="0"/>
              <a:t>sobie</a:t>
            </a:r>
            <a:endParaRPr lang="pl-PL" sz="2800" dirty="0"/>
          </a:p>
          <a:p>
            <a:r>
              <a:rPr lang="pl-PL" sz="2800" dirty="0" smtClean="0"/>
              <a:t>- często </a:t>
            </a:r>
            <a:r>
              <a:rPr lang="pl-PL" sz="2800" dirty="0"/>
              <a:t>ma trudności z przyjęciem wskazówek lub proszeniem o </a:t>
            </a:r>
            <a:r>
              <a:rPr lang="pl-PL" sz="2800" dirty="0" smtClean="0"/>
              <a:t>pomoc</a:t>
            </a:r>
            <a:endParaRPr lang="pl-PL" sz="2800" dirty="0"/>
          </a:p>
          <a:p>
            <a:r>
              <a:rPr lang="pl-PL" sz="2800" dirty="0" smtClean="0"/>
              <a:t>- dąży </a:t>
            </a:r>
            <a:r>
              <a:rPr lang="pl-PL" sz="2800" dirty="0"/>
              <a:t>do przewagi w interakcji lub posiadania “ostatniego słowa”, nawet w </a:t>
            </a:r>
            <a:r>
              <a:rPr lang="pl-PL" sz="2800" dirty="0" smtClean="0"/>
              <a:t>relacji z </a:t>
            </a:r>
            <a:r>
              <a:rPr lang="pl-PL" sz="2800" dirty="0"/>
              <a:t>równymi sobie lub tymi, od których powinno być zależne;</a:t>
            </a:r>
          </a:p>
          <a:p>
            <a:r>
              <a:rPr lang="pl-PL" sz="2800" dirty="0" smtClean="0"/>
              <a:t>- musi </a:t>
            </a:r>
            <a:r>
              <a:rPr lang="pl-PL" sz="2800" dirty="0"/>
              <a:t>być cały czas na bieżąco / może zachowywać się jak “wszystkowiedzące”</a:t>
            </a:r>
          </a:p>
        </p:txBody>
      </p:sp>
    </p:spTree>
    <p:extLst>
      <p:ext uri="{BB962C8B-B14F-4D97-AF65-F5344CB8AC3E}">
        <p14:creationId xmlns:p14="http://schemas.microsoft.com/office/powerpoint/2010/main" val="65034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Oswajanie syndromu alfa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820091"/>
            <a:ext cx="10593106" cy="4489269"/>
          </a:xfrm>
        </p:spPr>
        <p:txBody>
          <a:bodyPr/>
          <a:lstStyle/>
          <a:p>
            <a:pPr algn="just"/>
            <a:r>
              <a:rPr lang="pl-PL" sz="2400" dirty="0"/>
              <a:t>- Spraw, aby zależność od Ciebie </a:t>
            </a:r>
            <a:r>
              <a:rPr lang="pl-PL" sz="2400" dirty="0" smtClean="0"/>
              <a:t>była łatwa</a:t>
            </a:r>
            <a:r>
              <a:rPr lang="pl-PL" sz="2400" dirty="0"/>
              <a:t>, przyjemna i </a:t>
            </a:r>
            <a:r>
              <a:rPr lang="pl-PL" sz="2400" dirty="0" smtClean="0"/>
              <a:t>bezpieczna</a:t>
            </a:r>
          </a:p>
          <a:p>
            <a:pPr algn="just"/>
            <a:r>
              <a:rPr lang="pl-PL" sz="2400" dirty="0"/>
              <a:t>- Przyjmuj przekonującą, silną rolę </a:t>
            </a:r>
            <a:r>
              <a:rPr lang="pl-PL" sz="2400" dirty="0" smtClean="0"/>
              <a:t>alfa w </a:t>
            </a:r>
            <a:r>
              <a:rPr lang="pl-PL" sz="2400" dirty="0"/>
              <a:t>towarzystwie </a:t>
            </a:r>
            <a:r>
              <a:rPr lang="pl-PL" sz="2400" dirty="0" smtClean="0"/>
              <a:t>dziecka</a:t>
            </a:r>
          </a:p>
          <a:p>
            <a:pPr algn="just"/>
            <a:r>
              <a:rPr lang="pl-PL" sz="2400" dirty="0"/>
              <a:t>- Czytaj potrzeby i przejmuj </a:t>
            </a:r>
            <a:r>
              <a:rPr lang="pl-PL" sz="2400" dirty="0" smtClean="0"/>
              <a:t>inicjatywę</a:t>
            </a:r>
            <a:endParaRPr lang="pl-PL" sz="2400" dirty="0"/>
          </a:p>
          <a:p>
            <a:pPr algn="just"/>
            <a:r>
              <a:rPr lang="pl-PL" sz="2400" dirty="0"/>
              <a:t>- Podsuwaj właściwe </a:t>
            </a:r>
            <a:r>
              <a:rPr lang="pl-PL" sz="2400" dirty="0" smtClean="0"/>
              <a:t>sposoby na </a:t>
            </a:r>
            <a:r>
              <a:rPr lang="pl-PL" sz="2400" dirty="0"/>
              <a:t>wyrażenie się instynktu </a:t>
            </a:r>
            <a:r>
              <a:rPr lang="pl-PL" sz="2400" dirty="0" smtClean="0"/>
              <a:t>alfa</a:t>
            </a:r>
          </a:p>
          <a:p>
            <a:pPr algn="just"/>
            <a:r>
              <a:rPr lang="pl-PL" sz="2400" dirty="0"/>
              <a:t>- Wspieraj naturalne hierarchiczne </a:t>
            </a:r>
            <a:r>
              <a:rPr lang="pl-PL" sz="2400" dirty="0" smtClean="0"/>
              <a:t>relacje i </a:t>
            </a:r>
            <a:r>
              <a:rPr lang="pl-PL" sz="2400" dirty="0"/>
              <a:t>“swataj” dziecko z </a:t>
            </a:r>
            <a:r>
              <a:rPr lang="pl-PL" sz="2400" dirty="0" smtClean="0"/>
              <a:t>opiekunami</a:t>
            </a:r>
          </a:p>
          <a:p>
            <a:pPr algn="just"/>
            <a:r>
              <a:rPr lang="pl-PL" sz="2400" dirty="0" smtClean="0"/>
              <a:t>- Bądź „aniołem daremności”</a:t>
            </a:r>
          </a:p>
          <a:p>
            <a:pPr algn="just"/>
            <a:r>
              <a:rPr lang="pl-PL" sz="2400" dirty="0" smtClean="0"/>
              <a:t>- Przejmuj inicjatywę</a:t>
            </a:r>
          </a:p>
          <a:p>
            <a:pPr algn="just"/>
            <a:r>
              <a:rPr lang="pl-PL" sz="2400" dirty="0" smtClean="0"/>
              <a:t>- Przestrzeń do zabawy, odpoczynku, smutku, łez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313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err="1" smtClean="0"/>
              <a:t>Neufeld</a:t>
            </a:r>
            <a:r>
              <a:rPr lang="pl-PL" sz="2800" dirty="0" smtClean="0"/>
              <a:t> </a:t>
            </a:r>
            <a:r>
              <a:rPr lang="pl-PL" sz="2800" dirty="0" err="1" smtClean="0"/>
              <a:t>Institute</a:t>
            </a:r>
            <a:r>
              <a:rPr lang="pl-PL" sz="2800" dirty="0" smtClean="0"/>
              <a:t> Poland</a:t>
            </a:r>
          </a:p>
          <a:p>
            <a:r>
              <a:rPr lang="pl-PL" sz="2800" dirty="0" err="1" smtClean="0"/>
              <a:t>Webinar</a:t>
            </a:r>
            <a:r>
              <a:rPr lang="pl-PL" sz="2800" dirty="0" smtClean="0"/>
              <a:t> pełen wsparcia </a:t>
            </a:r>
          </a:p>
          <a:p>
            <a:r>
              <a:rPr lang="pl-PL" sz="2800" dirty="0"/>
              <a:t>https://natuli.pl/</a:t>
            </a:r>
            <a:endParaRPr lang="pl-PL" sz="2800" dirty="0" smtClean="0"/>
          </a:p>
          <a:p>
            <a:r>
              <a:rPr lang="pl-PL" sz="2800" dirty="0" smtClean="0"/>
              <a:t>„Więź</a:t>
            </a:r>
            <a:r>
              <a:rPr lang="pl-PL" sz="2800" dirty="0"/>
              <a:t>. Dlaczego rodzice powinni być ważniejsi od </a:t>
            </a:r>
            <a:r>
              <a:rPr lang="pl-PL" sz="2800" dirty="0" smtClean="0"/>
              <a:t>kolegów” </a:t>
            </a:r>
            <a:r>
              <a:rPr lang="pl-PL" sz="2800" dirty="0" err="1" smtClean="0"/>
              <a:t>Neufeld</a:t>
            </a:r>
            <a:r>
              <a:rPr lang="pl-PL" sz="2800" dirty="0" smtClean="0"/>
              <a:t> Gordon, Mate Gabor</a:t>
            </a:r>
          </a:p>
          <a:p>
            <a:r>
              <a:rPr lang="pl-PL" sz="2800" dirty="0" smtClean="0"/>
              <a:t>Kiedy dziecko rządzi w domu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12136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0024" y="907433"/>
            <a:ext cx="4749656" cy="4448338"/>
          </a:xfrm>
          <a:solidFill>
            <a:srgbClr val="E5DFEB"/>
          </a:solidFill>
        </p:spPr>
        <p:txBody>
          <a:bodyPr>
            <a:normAutofit/>
          </a:bodyPr>
          <a:lstStyle/>
          <a:p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>
                <a:solidFill>
                  <a:srgbClr val="0070C0"/>
                </a:solidFill>
              </a:rPr>
              <a:t>Podcast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>
                <a:solidFill>
                  <a:srgbClr val="FFFF00"/>
                </a:solidFill>
              </a:rPr>
              <a:t>wychowanie</a:t>
            </a:r>
            <a:br>
              <a:rPr lang="pl-PL" b="1" dirty="0" smtClean="0">
                <a:solidFill>
                  <a:srgbClr val="FFFF00"/>
                </a:solidFill>
              </a:rPr>
            </a:br>
            <a:r>
              <a:rPr lang="pl-PL" b="1" dirty="0" smtClean="0">
                <a:solidFill>
                  <a:srgbClr val="00B050"/>
                </a:solidFill>
              </a:rPr>
              <a:t>komunikacja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>
                <a:solidFill>
                  <a:srgbClr val="7030A0"/>
                </a:solidFill>
              </a:rPr>
              <a:t>budowanie</a:t>
            </a:r>
            <a:br>
              <a:rPr lang="pl-PL" b="1" dirty="0" smtClean="0">
                <a:solidFill>
                  <a:srgbClr val="7030A0"/>
                </a:solidFill>
              </a:rPr>
            </a:br>
            <a:r>
              <a:rPr lang="pl-PL" b="1" dirty="0" smtClean="0">
                <a:solidFill>
                  <a:srgbClr val="7030A0"/>
                </a:solidFill>
              </a:rPr>
              <a:t>relacji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>
                <a:solidFill>
                  <a:srgbClr val="FFC000"/>
                </a:solidFill>
              </a:rPr>
              <a:t>z dzieckiem</a:t>
            </a:r>
            <a:endParaRPr lang="pl-PL" b="1" dirty="0">
              <a:solidFill>
                <a:srgbClr val="FFC000"/>
              </a:solidFill>
            </a:endParaRP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680" y="4353"/>
            <a:ext cx="6853647" cy="6853647"/>
          </a:xfrm>
        </p:spPr>
      </p:pic>
    </p:spTree>
    <p:extLst>
      <p:ext uri="{BB962C8B-B14F-4D97-AF65-F5344CB8AC3E}">
        <p14:creationId xmlns:p14="http://schemas.microsoft.com/office/powerpoint/2010/main" val="1332317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Instynkty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968137"/>
            <a:ext cx="9720073" cy="4341223"/>
          </a:xfrm>
        </p:spPr>
        <p:txBody>
          <a:bodyPr>
            <a:normAutofit/>
          </a:bodyPr>
          <a:lstStyle/>
          <a:p>
            <a:endParaRPr lang="pl-PL" sz="2800" dirty="0" smtClean="0"/>
          </a:p>
          <a:p>
            <a:r>
              <a:rPr lang="pl-PL" sz="2800" dirty="0" smtClean="0"/>
              <a:t>- Alfa - dominujący</a:t>
            </a:r>
          </a:p>
          <a:p>
            <a:r>
              <a:rPr lang="pl-PL" sz="2800" dirty="0" smtClean="0"/>
              <a:t>- Zależnościowy</a:t>
            </a:r>
          </a:p>
          <a:p>
            <a:r>
              <a:rPr lang="pl-PL" sz="2800" dirty="0" smtClean="0"/>
              <a:t>- „Taniec dominacji i zależności”</a:t>
            </a:r>
          </a:p>
          <a:p>
            <a:r>
              <a:rPr lang="pl-PL" sz="2800" dirty="0" smtClean="0"/>
              <a:t>- </a:t>
            </a:r>
            <a:r>
              <a:rPr lang="pl-PL" sz="2800" u="sng" dirty="0" smtClean="0"/>
              <a:t>Rodzaj instynktu zależy od kontekstu</a:t>
            </a:r>
          </a:p>
          <a:p>
            <a:r>
              <a:rPr lang="pl-PL" sz="2800" dirty="0" smtClean="0"/>
              <a:t>- Instynkt dominacji powinien charakteryzować osobę, która przewodzi </a:t>
            </a:r>
          </a:p>
          <a:p>
            <a:endParaRPr lang="pl-PL" sz="28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87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Uwarunkowania kulturowe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185851"/>
            <a:ext cx="9720073" cy="4123509"/>
          </a:xfrm>
        </p:spPr>
        <p:txBody>
          <a:bodyPr>
            <a:normAutofit/>
          </a:bodyPr>
          <a:lstStyle/>
          <a:p>
            <a:r>
              <a:rPr lang="pl-PL" sz="2800" dirty="0" smtClean="0"/>
              <a:t>- Ktoś decyduje i przewodzi</a:t>
            </a:r>
          </a:p>
          <a:p>
            <a:r>
              <a:rPr lang="pl-PL" sz="2800" dirty="0" smtClean="0"/>
              <a:t>- </a:t>
            </a:r>
            <a:r>
              <a:rPr lang="pl-PL" sz="2800" dirty="0" smtClean="0"/>
              <a:t>Znaczenie </a:t>
            </a:r>
            <a:r>
              <a:rPr lang="pl-PL" sz="2800" dirty="0"/>
              <a:t>hierarchii  </a:t>
            </a:r>
            <a:endParaRPr lang="pl-PL" sz="2800" dirty="0" smtClean="0"/>
          </a:p>
          <a:p>
            <a:r>
              <a:rPr lang="pl-PL" sz="2800" dirty="0" smtClean="0"/>
              <a:t>- </a:t>
            </a:r>
            <a:r>
              <a:rPr lang="pl-PL" sz="2800" dirty="0"/>
              <a:t>Opieka </a:t>
            </a:r>
            <a:r>
              <a:rPr lang="pl-PL" sz="2800" dirty="0" smtClean="0"/>
              <a:t>kaskadowa</a:t>
            </a:r>
            <a:endParaRPr lang="pl-PL" sz="2800" dirty="0"/>
          </a:p>
          <a:p>
            <a:r>
              <a:rPr lang="pl-PL" sz="2800" dirty="0" smtClean="0"/>
              <a:t>- </a:t>
            </a:r>
            <a:r>
              <a:rPr lang="pl-PL" sz="2800" dirty="0" smtClean="0"/>
              <a:t>Opieka plemienna </a:t>
            </a:r>
          </a:p>
          <a:p>
            <a:r>
              <a:rPr lang="pl-PL" sz="2800" dirty="0" smtClean="0"/>
              <a:t>- Rodziny wielodzietne </a:t>
            </a:r>
          </a:p>
          <a:p>
            <a:r>
              <a:rPr lang="pl-PL" sz="2800" dirty="0" smtClean="0"/>
              <a:t>- Rodziny wielopokoleniowe </a:t>
            </a:r>
          </a:p>
          <a:p>
            <a:r>
              <a:rPr lang="pl-PL" sz="2800" dirty="0" smtClean="0"/>
              <a:t>- Instynkty służą więzi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6481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Więzi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889760"/>
            <a:ext cx="11019826" cy="4419600"/>
          </a:xfrm>
        </p:spPr>
        <p:txBody>
          <a:bodyPr>
            <a:normAutofit/>
          </a:bodyPr>
          <a:lstStyle/>
          <a:p>
            <a:pPr algn="just"/>
            <a:r>
              <a:rPr lang="pl-PL" sz="2800" dirty="0" smtClean="0"/>
              <a:t>- Więź </a:t>
            </a:r>
            <a:r>
              <a:rPr lang="pl-PL" sz="2800" dirty="0"/>
              <a:t>emocjonalna to poczucie silnego związku z pewnym kręgiem </a:t>
            </a:r>
            <a:r>
              <a:rPr lang="pl-PL" sz="2800" dirty="0" smtClean="0"/>
              <a:t>osób. Wynika ze </a:t>
            </a:r>
            <a:r>
              <a:rPr lang="pl-PL" sz="2800" dirty="0"/>
              <a:t>wspólnego przeżywania trosk i radości, z poczucia pewności, że w każdej trudnej sytuacji otrzyma się </a:t>
            </a:r>
            <a:r>
              <a:rPr lang="pl-PL" sz="2800" dirty="0" smtClean="0"/>
              <a:t>pomoc</a:t>
            </a:r>
          </a:p>
          <a:p>
            <a:pPr algn="just"/>
            <a:r>
              <a:rPr lang="pl-PL" sz="2800" dirty="0" smtClean="0"/>
              <a:t>- Więź </a:t>
            </a:r>
            <a:r>
              <a:rPr lang="pl-PL" sz="2800" dirty="0"/>
              <a:t>emocjonalna polega </a:t>
            </a:r>
            <a:r>
              <a:rPr lang="pl-PL" sz="2800" dirty="0" smtClean="0"/>
              <a:t>na </a:t>
            </a:r>
            <a:r>
              <a:rPr lang="pl-PL" sz="2800" dirty="0"/>
              <a:t>uczuciach </a:t>
            </a:r>
            <a:r>
              <a:rPr lang="pl-PL" sz="2800" dirty="0" smtClean="0"/>
              <a:t>przywiązania, </a:t>
            </a:r>
            <a:r>
              <a:rPr lang="pl-PL" sz="2800" dirty="0" smtClean="0"/>
              <a:t>sympatii i miłości</a:t>
            </a:r>
            <a:endParaRPr lang="pl-PL" sz="2800" dirty="0" smtClean="0"/>
          </a:p>
          <a:p>
            <a:pPr algn="just"/>
            <a:r>
              <a:rPr lang="pl-PL" sz="2800" dirty="0" smtClean="0"/>
              <a:t>- Więź </a:t>
            </a:r>
            <a:r>
              <a:rPr lang="pl-PL" sz="2800" dirty="0"/>
              <a:t>powstaje w toku zaspokajania </a:t>
            </a:r>
            <a:r>
              <a:rPr lang="pl-PL" sz="2800" dirty="0" smtClean="0"/>
              <a:t>potrzeb</a:t>
            </a:r>
            <a:endParaRPr lang="pl-PL" sz="2800" dirty="0" smtClean="0"/>
          </a:p>
          <a:p>
            <a:pPr algn="just"/>
            <a:r>
              <a:rPr lang="pl-PL" sz="2800" dirty="0" smtClean="0"/>
              <a:t>- Jest warunkowana sposobem jej </a:t>
            </a:r>
            <a:r>
              <a:rPr lang="pl-PL" sz="2800" dirty="0"/>
              <a:t>zaspokajania przez </a:t>
            </a:r>
            <a:r>
              <a:rPr lang="pl-PL" sz="2800" dirty="0" smtClean="0"/>
              <a:t>rodzinę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272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Sens istnienia więzi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- </a:t>
            </a:r>
            <a:r>
              <a:rPr lang="pl-PL" sz="2800" dirty="0" smtClean="0"/>
              <a:t>Głównym </a:t>
            </a:r>
            <a:r>
              <a:rPr lang="pl-PL" sz="2800" dirty="0"/>
              <a:t>celem jest ułatwienie zależności i sprawowania opieki </a:t>
            </a:r>
            <a:r>
              <a:rPr lang="pl-PL" sz="2800" dirty="0" smtClean="0"/>
              <a:t>– zaufanie </a:t>
            </a:r>
            <a:endParaRPr lang="pl-PL" sz="2800" dirty="0"/>
          </a:p>
          <a:p>
            <a:pPr algn="just"/>
            <a:r>
              <a:rPr lang="pl-PL" sz="2800" dirty="0" smtClean="0"/>
              <a:t>- To </a:t>
            </a:r>
            <a:r>
              <a:rPr lang="pl-PL" sz="2800" dirty="0"/>
              <a:t>dążenie do bliskości </a:t>
            </a:r>
            <a:endParaRPr lang="pl-PL" sz="2800" dirty="0" smtClean="0"/>
          </a:p>
          <a:p>
            <a:pPr algn="just"/>
            <a:r>
              <a:rPr lang="pl-PL" sz="2800" dirty="0"/>
              <a:t>- Aby służyć swoim podstawowym celom</a:t>
            </a:r>
            <a:r>
              <a:rPr lang="pl-PL" sz="2800" dirty="0" smtClean="0"/>
              <a:t>, więź </a:t>
            </a:r>
            <a:r>
              <a:rPr lang="pl-PL" sz="2800" dirty="0"/>
              <a:t>zorganizowana jest </a:t>
            </a:r>
            <a:r>
              <a:rPr lang="pl-PL" sz="2800" dirty="0" smtClean="0"/>
              <a:t>HIERARCHICZNIE</a:t>
            </a:r>
            <a:endParaRPr lang="pl-PL" sz="2800" dirty="0"/>
          </a:p>
          <a:p>
            <a:pPr algn="just"/>
            <a:r>
              <a:rPr lang="pl-PL" sz="2800" dirty="0"/>
              <a:t>- Zgodnie z tym istnieją dwa uzupełniające </a:t>
            </a:r>
            <a:r>
              <a:rPr lang="pl-PL" sz="2800" dirty="0" smtClean="0"/>
              <a:t>się instynkty </a:t>
            </a:r>
            <a:r>
              <a:rPr lang="pl-PL" sz="2800" dirty="0"/>
              <a:t>- ZALEŻNY </a:t>
            </a:r>
            <a:r>
              <a:rPr lang="pl-PL" sz="2800" dirty="0" smtClean="0"/>
              <a:t>i DOMINUJĄCY czyli  </a:t>
            </a:r>
            <a:r>
              <a:rPr lang="pl-PL" sz="2800" dirty="0"/>
              <a:t>ALFA</a:t>
            </a:r>
          </a:p>
          <a:p>
            <a:pPr algn="just"/>
            <a:r>
              <a:rPr lang="pl-PL" sz="2800" dirty="0" smtClean="0"/>
              <a:t>- Dwa </a:t>
            </a:r>
            <a:r>
              <a:rPr lang="pl-PL" sz="2800" dirty="0"/>
              <a:t>zestawy popędów - szukanie i </a:t>
            </a:r>
            <a:r>
              <a:rPr lang="pl-PL" sz="2800" dirty="0" smtClean="0"/>
              <a:t>dostarczanie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89419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Dominacja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286000"/>
            <a:ext cx="10471186" cy="4149634"/>
          </a:xfrm>
        </p:spPr>
        <p:txBody>
          <a:bodyPr>
            <a:normAutofit/>
          </a:bodyPr>
          <a:lstStyle/>
          <a:p>
            <a:pPr algn="just"/>
            <a:r>
              <a:rPr lang="pl-PL" sz="2800" dirty="0" smtClean="0"/>
              <a:t>- Kulturowo znaczenie negatywne </a:t>
            </a:r>
          </a:p>
          <a:p>
            <a:pPr algn="just"/>
            <a:r>
              <a:rPr lang="pl-PL" sz="2800" dirty="0" smtClean="0"/>
              <a:t>- Samiec Alfa </a:t>
            </a:r>
          </a:p>
          <a:p>
            <a:pPr algn="just"/>
            <a:r>
              <a:rPr lang="pl-PL" sz="2800" dirty="0" smtClean="0"/>
              <a:t>- Agresja</a:t>
            </a:r>
          </a:p>
          <a:p>
            <a:pPr algn="just"/>
            <a:r>
              <a:rPr lang="pl-PL" sz="2800" dirty="0" smtClean="0"/>
              <a:t>- Egoizm</a:t>
            </a:r>
          </a:p>
          <a:p>
            <a:pPr algn="just"/>
            <a:r>
              <a:rPr lang="pl-PL" sz="2800" dirty="0"/>
              <a:t>- </a:t>
            </a:r>
            <a:r>
              <a:rPr lang="pl-PL" sz="2800" dirty="0" smtClean="0"/>
              <a:t>Przewaga </a:t>
            </a:r>
            <a:r>
              <a:rPr lang="pl-PL" sz="2800" dirty="0"/>
              <a:t>nad osobą, grupą ludzi lub państwem, umożliwiająca decydowanie o nich według swej </a:t>
            </a:r>
            <a:r>
              <a:rPr lang="pl-PL" sz="2800" dirty="0" smtClean="0"/>
              <a:t>woli (Słownik Języka Polskiego PWN)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724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Przywództwo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41152" cy="402336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- Dominacja – instynkt Alfa</a:t>
            </a:r>
          </a:p>
          <a:p>
            <a:r>
              <a:rPr lang="pl-PL" sz="2800" dirty="0" smtClean="0"/>
              <a:t>- Troska, opieka</a:t>
            </a:r>
          </a:p>
          <a:p>
            <a:r>
              <a:rPr lang="pl-PL" sz="2800" dirty="0" smtClean="0"/>
              <a:t>- Odpowiedzialność </a:t>
            </a:r>
          </a:p>
          <a:p>
            <a:r>
              <a:rPr lang="pl-PL" sz="2800" dirty="0" smtClean="0"/>
              <a:t>- Decyzyjność</a:t>
            </a:r>
            <a:endParaRPr lang="pl-PL" sz="2800" dirty="0"/>
          </a:p>
          <a:p>
            <a:r>
              <a:rPr lang="pl-PL" sz="2800" dirty="0"/>
              <a:t>- Hierarchiczność – formacje mundurowe </a:t>
            </a:r>
          </a:p>
          <a:p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24028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Przywództwo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4128" y="1828800"/>
            <a:ext cx="10871781" cy="4480560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- </a:t>
            </a:r>
            <a:r>
              <a:rPr lang="pl-PL" sz="2800" dirty="0" smtClean="0"/>
              <a:t>Postawa dominująca rodzica – daje poczucie bezpieczeństwa dziecku</a:t>
            </a:r>
          </a:p>
          <a:p>
            <a:pPr algn="just"/>
            <a:r>
              <a:rPr lang="pl-PL" sz="2800" dirty="0" smtClean="0"/>
              <a:t>- Dominacja wynikająca z troski</a:t>
            </a:r>
          </a:p>
          <a:p>
            <a:pPr algn="just"/>
            <a:r>
              <a:rPr lang="pl-PL" sz="2800" dirty="0" smtClean="0"/>
              <a:t>- Odpowiedzialność za dziecko pozwala mu wejść w instynkt zależności i cieszenie się dzieciństwem </a:t>
            </a:r>
          </a:p>
          <a:p>
            <a:pPr algn="just"/>
            <a:r>
              <a:rPr lang="pl-PL" sz="2800" dirty="0" smtClean="0"/>
              <a:t>- Opieka kaskadowa, wspiera wychowanie </a:t>
            </a:r>
          </a:p>
          <a:p>
            <a:pPr algn="just"/>
            <a:r>
              <a:rPr lang="pl-PL" sz="2800" dirty="0" smtClean="0"/>
              <a:t>- </a:t>
            </a:r>
            <a:r>
              <a:rPr lang="pl-PL" sz="2800" u="sng" dirty="0" smtClean="0"/>
              <a:t>Hierarchia determinuje prawidłowy rozwój emocjonalny dziecka </a:t>
            </a:r>
          </a:p>
          <a:p>
            <a:pPr algn="just"/>
            <a:r>
              <a:rPr lang="pl-PL" sz="2800" dirty="0" smtClean="0"/>
              <a:t>- Odpowiedzialność zawsze powinna być po stronie rodzica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33578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Brak przywództwa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/>
              <a:t>- Postawa bierna rodzica </a:t>
            </a:r>
          </a:p>
          <a:p>
            <a:r>
              <a:rPr lang="pl-PL" sz="2800" dirty="0" smtClean="0"/>
              <a:t>- Postawa zachowawcza</a:t>
            </a:r>
          </a:p>
          <a:p>
            <a:r>
              <a:rPr lang="pl-PL" sz="2800" dirty="0" smtClean="0"/>
              <a:t>- Postawa uległa </a:t>
            </a:r>
          </a:p>
          <a:p>
            <a:r>
              <a:rPr lang="pl-PL" sz="2800" dirty="0" smtClean="0"/>
              <a:t>- Zbyt duża przestrzeń dana dziecku </a:t>
            </a:r>
          </a:p>
          <a:p>
            <a:r>
              <a:rPr lang="pl-PL" sz="2800" dirty="0" smtClean="0"/>
              <a:t>- Oddanie decyzyjności </a:t>
            </a:r>
          </a:p>
          <a:p>
            <a:endParaRPr lang="pl-PL" sz="2800" dirty="0" smtClean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602736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1954</TotalTime>
  <Words>661</Words>
  <Application>Microsoft Office PowerPoint</Application>
  <PresentationFormat>Panoramiczny</PresentationFormat>
  <Paragraphs>92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Tw Cen MT</vt:lpstr>
      <vt:lpstr>Tw Cen MT Condensed</vt:lpstr>
      <vt:lpstr>Wingdings 3</vt:lpstr>
      <vt:lpstr>Integralny</vt:lpstr>
      <vt:lpstr>Syndrom Alfa  u dzieci i młodzieży</vt:lpstr>
      <vt:lpstr>Instynkty</vt:lpstr>
      <vt:lpstr>Uwarunkowania kulturowe</vt:lpstr>
      <vt:lpstr>Więzi</vt:lpstr>
      <vt:lpstr>Sens istnienia więzi</vt:lpstr>
      <vt:lpstr>Dominacja</vt:lpstr>
      <vt:lpstr>Przywództwo</vt:lpstr>
      <vt:lpstr>Przywództwo</vt:lpstr>
      <vt:lpstr>Brak przywództwa</vt:lpstr>
      <vt:lpstr>Ktoś musi przewodzić</vt:lpstr>
      <vt:lpstr>Syndrom Alfa</vt:lpstr>
      <vt:lpstr>Oznaki Syndromu alfa</vt:lpstr>
      <vt:lpstr>Oznaki Syndromu alfa</vt:lpstr>
      <vt:lpstr>Oswajanie syndromu alfa </vt:lpstr>
      <vt:lpstr>Bibliografia </vt:lpstr>
      <vt:lpstr> Podcast wychowanie komunikacja budowanie relacji  z dzieckiem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Dlaczego rodzic powinien być przywódcą?</dc:title>
  <dc:creator>Konto Microsoft</dc:creator>
  <cp:lastModifiedBy>Konto Microsoft</cp:lastModifiedBy>
  <cp:revision>37</cp:revision>
  <dcterms:created xsi:type="dcterms:W3CDTF">2023-09-26T07:23:23Z</dcterms:created>
  <dcterms:modified xsi:type="dcterms:W3CDTF">2023-11-09T05:39:21Z</dcterms:modified>
</cp:coreProperties>
</file>