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8" r:id="rId3"/>
    <p:sldId id="269" r:id="rId4"/>
    <p:sldId id="270" r:id="rId5"/>
    <p:sldId id="258" r:id="rId6"/>
    <p:sldId id="259" r:id="rId7"/>
    <p:sldId id="28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5" r:id="rId20"/>
    <p:sldId id="276" r:id="rId21"/>
    <p:sldId id="281" r:id="rId22"/>
    <p:sldId id="277" r:id="rId23"/>
    <p:sldId id="278" r:id="rId24"/>
    <p:sldId id="284" r:id="rId25"/>
    <p:sldId id="287" r:id="rId26"/>
    <p:sldId id="285" r:id="rId27"/>
    <p:sldId id="286" r:id="rId28"/>
    <p:sldId id="279" r:id="rId29"/>
    <p:sldId id="274" r:id="rId30"/>
    <p:sldId id="280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3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920D0FD8-D03D-AE5E-6DE6-686A36DCC34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DB4C839-E3B2-8C24-614C-7B72BD93A94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89FEEF-A97C-43AC-980D-D668C04AA0B9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4C1C9126-B8A7-7060-BB26-730A39D1C98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BE027AC-8A8C-D420-30F6-84302E266BE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9FFC55-92D8-46B0-A7D2-C806B344F7A4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29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BCCCDDA4-BB2B-0518-83A7-CF431541121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BD029839-44EF-2334-2538-75403711B83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AC38042-95C4-4FC1-B072-1C78B89D61A1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4" name="Obraz slajdu — symbol zastępczy 3">
            <a:extLst>
              <a:ext uri="{FF2B5EF4-FFF2-40B4-BE49-F238E27FC236}">
                <a16:creationId xmlns:a16="http://schemas.microsoft.com/office/drawing/2014/main" id="{54BA4798-F4BB-156A-6C58-D0942DC34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atki — symbol zastępczy 4">
            <a:extLst>
              <a:ext uri="{FF2B5EF4-FFF2-40B4-BE49-F238E27FC236}">
                <a16:creationId xmlns:a16="http://schemas.microsoft.com/office/drawing/2014/main" id="{C8153BF5-8716-AB9D-9463-524377777E8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l-PL"/>
              <a:t>Kliknij, aby edytować style wzorca tekstu</a:t>
            </a:r>
            <a:endParaRPr lang="en-US"/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F521555C-8897-3B23-79A3-58BB61428C5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9F7F5F00-EBF0-672C-7E54-FAF3521364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E37892D-0B16-4B33-ABB6-5AAEB83C4E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8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9">
            <a:extLst>
              <a:ext uri="{FF2B5EF4-FFF2-40B4-BE49-F238E27FC236}">
                <a16:creationId xmlns:a16="http://schemas.microsoft.com/office/drawing/2014/main" id="{71658E07-F0BA-D3EA-D0CD-2227E2E4B6CD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F7C1AD3-B04C-28E6-B174-550F008F15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3CD4750B-D3DB-3302-9F6E-1FBE5E4394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50" y="4645152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cxnSp>
        <p:nvCxnSpPr>
          <p:cNvPr id="5" name="Łącznik prosty 8">
            <a:extLst>
              <a:ext uri="{FF2B5EF4-FFF2-40B4-BE49-F238E27FC236}">
                <a16:creationId xmlns:a16="http://schemas.microsoft.com/office/drawing/2014/main" id="{25AA7E51-2050-2A0B-CB94-4ABB8F3D8B7C}"/>
              </a:ext>
            </a:extLst>
          </p:cNvPr>
          <p:cNvCxnSpPr/>
          <p:nvPr/>
        </p:nvCxnSpPr>
        <p:spPr>
          <a:xfrm>
            <a:off x="1207657" y="4474744"/>
            <a:ext cx="987552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</a:ln>
        </p:spPr>
      </p:cxnSp>
      <p:sp>
        <p:nvSpPr>
          <p:cNvPr id="6" name="Data — symbol zastępczy 3">
            <a:extLst>
              <a:ext uri="{FF2B5EF4-FFF2-40B4-BE49-F238E27FC236}">
                <a16:creationId xmlns:a16="http://schemas.microsoft.com/office/drawing/2014/main" id="{7B55B9B1-51BC-6925-CE45-348B2F5CF5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BF4C5D-E593-4A03-9BC3-FBA940F3D7CC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7" name="Stopka — symbol zastępczy 4">
            <a:extLst>
              <a:ext uri="{FF2B5EF4-FFF2-40B4-BE49-F238E27FC236}">
                <a16:creationId xmlns:a16="http://schemas.microsoft.com/office/drawing/2014/main" id="{F270647B-1AFC-8F6F-8475-591C733472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AA368B54-A4FF-0513-6FF5-945EB2DD51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FB1D21-743A-4A0C-94E1-CBB80A2200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34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BB7249-2032-4353-9A43-0D69B1B8D4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kst pionowy — symbol zastępczy 2">
            <a:extLst>
              <a:ext uri="{FF2B5EF4-FFF2-40B4-BE49-F238E27FC236}">
                <a16:creationId xmlns:a16="http://schemas.microsoft.com/office/drawing/2014/main" id="{934ADEDE-957C-F8FC-B899-FC4501CC170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a — symbol zastępczy 6">
            <a:extLst>
              <a:ext uri="{FF2B5EF4-FFF2-40B4-BE49-F238E27FC236}">
                <a16:creationId xmlns:a16="http://schemas.microsoft.com/office/drawing/2014/main" id="{DB1BA948-B5B7-5031-4E81-F0A31C3731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211F92-A7D4-4CA4-A37D-261DD2606164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5" name="Stopka — symbol zastępczy 7">
            <a:extLst>
              <a:ext uri="{FF2B5EF4-FFF2-40B4-BE49-F238E27FC236}">
                <a16:creationId xmlns:a16="http://schemas.microsoft.com/office/drawing/2014/main" id="{89286C97-EB1F-5378-22F0-9068607343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Numer slajdu — symbol zastępczy 8">
            <a:extLst>
              <a:ext uri="{FF2B5EF4-FFF2-40B4-BE49-F238E27FC236}">
                <a16:creationId xmlns:a16="http://schemas.microsoft.com/office/drawing/2014/main" id="{79D8E5A2-7C4C-BEAD-F5BA-DDB7A130BE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95B40E-0458-47C5-BF4D-851F406CAB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8">
            <a:extLst>
              <a:ext uri="{FF2B5EF4-FFF2-40B4-BE49-F238E27FC236}">
                <a16:creationId xmlns:a16="http://schemas.microsoft.com/office/drawing/2014/main" id="{D5534416-207F-4E08-F96F-3F3EFAB31A5F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Tytuł pionowy 1">
            <a:extLst>
              <a:ext uri="{FF2B5EF4-FFF2-40B4-BE49-F238E27FC236}">
                <a16:creationId xmlns:a16="http://schemas.microsoft.com/office/drawing/2014/main" id="{AF143494-D852-10ED-AE18-8411F41F7C5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412302"/>
            <a:ext cx="2628899" cy="57598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kst pionowy — symbol zastępczy 2">
            <a:extLst>
              <a:ext uri="{FF2B5EF4-FFF2-40B4-BE49-F238E27FC236}">
                <a16:creationId xmlns:a16="http://schemas.microsoft.com/office/drawing/2014/main" id="{CC4EC9C7-3F0C-B985-C48D-9A8452453D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412302"/>
            <a:ext cx="7734296" cy="5759897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a — symbol zastępczy 6">
            <a:extLst>
              <a:ext uri="{FF2B5EF4-FFF2-40B4-BE49-F238E27FC236}">
                <a16:creationId xmlns:a16="http://schemas.microsoft.com/office/drawing/2014/main" id="{1889AB7B-9AAF-E146-564C-4D68C423C1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4CFFF7-5104-4DF3-AB5E-D20BF81A6D55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6" name="Stopka — symbol zastępczy 7">
            <a:extLst>
              <a:ext uri="{FF2B5EF4-FFF2-40B4-BE49-F238E27FC236}">
                <a16:creationId xmlns:a16="http://schemas.microsoft.com/office/drawing/2014/main" id="{D69997E9-62F3-EBBC-B70A-342FA70B70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Numer slajdu — symbol zastępczy 9">
            <a:extLst>
              <a:ext uri="{FF2B5EF4-FFF2-40B4-BE49-F238E27FC236}">
                <a16:creationId xmlns:a16="http://schemas.microsoft.com/office/drawing/2014/main" id="{889EC0EA-B8BB-16E1-CF40-D72B77BB6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252793-39BF-4791-AFEB-9DE7BBD8D6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3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D4135-F92A-8DD3-8BBF-8124331615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95AA90C4-BD89-D786-975B-8719A96997A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a — symbol zastępczy 6">
            <a:extLst>
              <a:ext uri="{FF2B5EF4-FFF2-40B4-BE49-F238E27FC236}">
                <a16:creationId xmlns:a16="http://schemas.microsoft.com/office/drawing/2014/main" id="{C8C350B9-1EB8-0903-8462-801D118046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03286B-FC4E-4625-80AF-AA45B95E2C09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5" name="Stopka — symbol zastępczy 7">
            <a:extLst>
              <a:ext uri="{FF2B5EF4-FFF2-40B4-BE49-F238E27FC236}">
                <a16:creationId xmlns:a16="http://schemas.microsoft.com/office/drawing/2014/main" id="{D4C493BD-8552-8C5B-20D1-7EB0A6DF24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Numer slajdu — symbol zastępczy 8">
            <a:extLst>
              <a:ext uri="{FF2B5EF4-FFF2-40B4-BE49-F238E27FC236}">
                <a16:creationId xmlns:a16="http://schemas.microsoft.com/office/drawing/2014/main" id="{54EE6F66-5D54-D0F3-9982-C8A630E5ED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CB173-C91F-4359-B659-3388A4FDA3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80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9">
            <a:extLst>
              <a:ext uri="{FF2B5EF4-FFF2-40B4-BE49-F238E27FC236}">
                <a16:creationId xmlns:a16="http://schemas.microsoft.com/office/drawing/2014/main" id="{06637A28-FBC6-AC91-02BF-A5212848319F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2F3EEAC-8CD0-CFCC-B113-F4872958EF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kst — symbol zastępczy 2">
            <a:extLst>
              <a:ext uri="{FF2B5EF4-FFF2-40B4-BE49-F238E27FC236}">
                <a16:creationId xmlns:a16="http://schemas.microsoft.com/office/drawing/2014/main" id="{7E9190C9-E4C8-2A33-F104-7A8E74ACC4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5" name="Łącznik prosty 8">
            <a:extLst>
              <a:ext uri="{FF2B5EF4-FFF2-40B4-BE49-F238E27FC236}">
                <a16:creationId xmlns:a16="http://schemas.microsoft.com/office/drawing/2014/main" id="{E3F9A895-042E-21C0-A4CA-9D4612B63060}"/>
              </a:ext>
            </a:extLst>
          </p:cNvPr>
          <p:cNvCxnSpPr/>
          <p:nvPr/>
        </p:nvCxnSpPr>
        <p:spPr>
          <a:xfrm>
            <a:off x="1207657" y="4485132"/>
            <a:ext cx="987552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</a:ln>
        </p:spPr>
      </p:cxnSp>
      <p:sp>
        <p:nvSpPr>
          <p:cNvPr id="6" name="Data — symbol zastępczy 6">
            <a:extLst>
              <a:ext uri="{FF2B5EF4-FFF2-40B4-BE49-F238E27FC236}">
                <a16:creationId xmlns:a16="http://schemas.microsoft.com/office/drawing/2014/main" id="{88FCF6E8-FBC9-658E-5F11-4B34553B5E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CC240-2BBD-4738-8FBA-B4BF372D3F4D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7" name="Stopka — symbol zastępczy 7">
            <a:extLst>
              <a:ext uri="{FF2B5EF4-FFF2-40B4-BE49-F238E27FC236}">
                <a16:creationId xmlns:a16="http://schemas.microsoft.com/office/drawing/2014/main" id="{A473C86C-7751-FAFF-8548-438D12707F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Numer slajdu — symbol zastępczy 10">
            <a:extLst>
              <a:ext uri="{FF2B5EF4-FFF2-40B4-BE49-F238E27FC236}">
                <a16:creationId xmlns:a16="http://schemas.microsoft.com/office/drawing/2014/main" id="{DB862C56-FB60-5DEB-15E3-60D4B9102F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56ECE-B7C9-4237-B9FE-1980DE2729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7FA2DA0B-9AD6-3514-EF41-E8C10D3140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15532FCA-1384-7917-C446-3F70F4EF7D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2120895"/>
            <a:ext cx="4639738" cy="37481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DC5BADE9-7E01-E344-76B1-4DFE95B6EE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515941" y="2120895"/>
            <a:ext cx="4639738" cy="37481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a — symbol zastępczy 1">
            <a:extLst>
              <a:ext uri="{FF2B5EF4-FFF2-40B4-BE49-F238E27FC236}">
                <a16:creationId xmlns:a16="http://schemas.microsoft.com/office/drawing/2014/main" id="{DF762E28-9D52-1AE4-5866-4F7F28D6E6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B541AB-95B6-4EED-9660-BDF211436900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6" name="Stopka — symbol zastępczy 8">
            <a:extLst>
              <a:ext uri="{FF2B5EF4-FFF2-40B4-BE49-F238E27FC236}">
                <a16:creationId xmlns:a16="http://schemas.microsoft.com/office/drawing/2014/main" id="{60459C11-CF81-5618-FB22-92F43A5D09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Numer slajdu — symbol zastępczy 9">
            <a:extLst>
              <a:ext uri="{FF2B5EF4-FFF2-40B4-BE49-F238E27FC236}">
                <a16:creationId xmlns:a16="http://schemas.microsoft.com/office/drawing/2014/main" id="{11DDC3B9-5E83-F237-CC92-AB490ACFC6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37DFF2-1F90-404A-813D-4182645A65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3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9">
            <a:extLst>
              <a:ext uri="{FF2B5EF4-FFF2-40B4-BE49-F238E27FC236}">
                <a16:creationId xmlns:a16="http://schemas.microsoft.com/office/drawing/2014/main" id="{3BDE909A-CAA1-A834-F6C0-D059FB4C23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B640302-EC47-4C4F-3716-8BC83CDF6A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8" cy="736284"/>
          </a:xfrm>
        </p:spPr>
        <p:txBody>
          <a:bodyPr lIns="91440" rIns="91440" anchor="ctr"/>
          <a:lstStyle>
            <a:lvl1pPr marL="0" indent="0">
              <a:buNone/>
              <a:defRPr sz="2000" cap="all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3DD80931-FBB5-0CCA-D793-9F9950F2A4E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97280" y="2958276"/>
            <a:ext cx="4639738" cy="29108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6D8DCF59-EEAB-6FD4-010F-077F095FCAD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515941" y="2057400"/>
            <a:ext cx="4639738" cy="736284"/>
          </a:xfrm>
        </p:spPr>
        <p:txBody>
          <a:bodyPr lIns="91440" rIns="91440" anchor="ctr"/>
          <a:lstStyle>
            <a:lvl1pPr marL="0" indent="0">
              <a:buNone/>
              <a:defRPr sz="2000" cap="all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A101994B-F89A-3A40-88EC-E9585176E64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515941" y="2958276"/>
            <a:ext cx="4639738" cy="29108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a — symbol zastępczy 1">
            <a:extLst>
              <a:ext uri="{FF2B5EF4-FFF2-40B4-BE49-F238E27FC236}">
                <a16:creationId xmlns:a16="http://schemas.microsoft.com/office/drawing/2014/main" id="{52B7C8C7-840F-1B01-8C75-558A90DCA8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C3BEBF-9B5A-4D8F-9419-A75DE8E51375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8" name="Stopka — symbol zastępczy 10">
            <a:extLst>
              <a:ext uri="{FF2B5EF4-FFF2-40B4-BE49-F238E27FC236}">
                <a16:creationId xmlns:a16="http://schemas.microsoft.com/office/drawing/2014/main" id="{EE7FA2C1-DEDC-BCFB-F761-209408D45C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Numer slajdu — symbol zastępczy 11">
            <a:extLst>
              <a:ext uri="{FF2B5EF4-FFF2-40B4-BE49-F238E27FC236}">
                <a16:creationId xmlns:a16="http://schemas.microsoft.com/office/drawing/2014/main" id="{9C02D708-D1F1-A316-0754-BCB75DB866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D4A6FD-CB8F-496F-9730-74A256409D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4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D20542-E6FC-9703-D11C-8AD1424AA7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a — symbol zastępczy 5">
            <a:extLst>
              <a:ext uri="{FF2B5EF4-FFF2-40B4-BE49-F238E27FC236}">
                <a16:creationId xmlns:a16="http://schemas.microsoft.com/office/drawing/2014/main" id="{711D4B66-50B8-11F9-E630-C040384545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A2B786-95A4-4E6B-8045-EEAFAAD07BB5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4" name="Stopka — symbol zastępczy 6">
            <a:extLst>
              <a:ext uri="{FF2B5EF4-FFF2-40B4-BE49-F238E27FC236}">
                <a16:creationId xmlns:a16="http://schemas.microsoft.com/office/drawing/2014/main" id="{FC77A02C-04D5-F59A-E703-780CA30A19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Numer slajdu — symbol zastępczy 7">
            <a:extLst>
              <a:ext uri="{FF2B5EF4-FFF2-40B4-BE49-F238E27FC236}">
                <a16:creationId xmlns:a16="http://schemas.microsoft.com/office/drawing/2014/main" id="{F259D417-B831-299A-D0AB-ACE0943D92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4B2CB7-C0AD-44AB-B5D1-FB639EA732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9">
            <a:extLst>
              <a:ext uri="{FF2B5EF4-FFF2-40B4-BE49-F238E27FC236}">
                <a16:creationId xmlns:a16="http://schemas.microsoft.com/office/drawing/2014/main" id="{EC8DB466-E69F-F5D9-A9E8-004BA7520942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Data — symbol zastępczy 1">
            <a:extLst>
              <a:ext uri="{FF2B5EF4-FFF2-40B4-BE49-F238E27FC236}">
                <a16:creationId xmlns:a16="http://schemas.microsoft.com/office/drawing/2014/main" id="{26DCC0AC-E61C-FE2A-25B5-C7D1FBBD1B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1E7C65-75FC-41D7-95F3-3DC31DF22F42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4" name="Stopka — symbol zastępczy 2">
            <a:extLst>
              <a:ext uri="{FF2B5EF4-FFF2-40B4-BE49-F238E27FC236}">
                <a16:creationId xmlns:a16="http://schemas.microsoft.com/office/drawing/2014/main" id="{C8C6C149-5994-CE04-1D2B-9795882DD3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Numer slajdu — symbol zastępczy 3">
            <a:extLst>
              <a:ext uri="{FF2B5EF4-FFF2-40B4-BE49-F238E27FC236}">
                <a16:creationId xmlns:a16="http://schemas.microsoft.com/office/drawing/2014/main" id="{68D6A3FD-2020-27BE-C024-A88A36CA96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DB4C36-1C09-4EE9-A73E-720021EA9C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6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>
            <a:extLst>
              <a:ext uri="{FF2B5EF4-FFF2-40B4-BE49-F238E27FC236}">
                <a16:creationId xmlns:a16="http://schemas.microsoft.com/office/drawing/2014/main" id="{08BCE117-ED1C-04C5-1F25-DA3F89C8D970}"/>
              </a:ext>
            </a:extLst>
          </p:cNvPr>
          <p:cNvSpPr/>
          <p:nvPr/>
        </p:nvSpPr>
        <p:spPr>
          <a:xfrm>
            <a:off x="18" y="0"/>
            <a:ext cx="4654296" cy="68580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DAEC888-3916-D159-AC3C-C15759867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463" y="786384"/>
            <a:ext cx="3517568" cy="2093976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id="{5AE4A38A-4197-5884-227F-520C886B70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58986" y="812801"/>
            <a:ext cx="5928347" cy="5294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kst — symbol zastępczy 3">
            <a:extLst>
              <a:ext uri="{FF2B5EF4-FFF2-40B4-BE49-F238E27FC236}">
                <a16:creationId xmlns:a16="http://schemas.microsoft.com/office/drawing/2014/main" id="{E90C4A05-F6FF-06C2-A98A-3891C7699A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43463" y="3043050"/>
            <a:ext cx="3517568" cy="3064501"/>
          </a:xfrm>
        </p:spPr>
        <p:txBody>
          <a:bodyPr lIns="91440" rIns="9144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a — symbol zastępczy 4">
            <a:extLst>
              <a:ext uri="{FF2B5EF4-FFF2-40B4-BE49-F238E27FC236}">
                <a16:creationId xmlns:a16="http://schemas.microsoft.com/office/drawing/2014/main" id="{52C0513A-1C3B-6CDF-FAA1-D0BD55C67B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43463" y="6446520"/>
            <a:ext cx="3517568" cy="365129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713C4995-CEEC-4822-A1B9-39640BEFB624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7" name="Stopka — symbol zastępczy 5">
            <a:extLst>
              <a:ext uri="{FF2B5EF4-FFF2-40B4-BE49-F238E27FC236}">
                <a16:creationId xmlns:a16="http://schemas.microsoft.com/office/drawing/2014/main" id="{FE7CD534-D09F-39EF-D1A6-52A75FA6AD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458986" y="6446520"/>
            <a:ext cx="5334015" cy="365129"/>
          </a:xfrm>
        </p:spPr>
        <p:txBody>
          <a:bodyPr/>
          <a:lstStyle>
            <a:lvl1pPr>
              <a:defRPr>
                <a:solidFill>
                  <a:srgbClr val="4A5356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Numer slajdu — symbol zastępczy 6">
            <a:extLst>
              <a:ext uri="{FF2B5EF4-FFF2-40B4-BE49-F238E27FC236}">
                <a16:creationId xmlns:a16="http://schemas.microsoft.com/office/drawing/2014/main" id="{37F0108F-E9D7-DBF6-76D0-1000C9AB7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4A5356"/>
                </a:solidFill>
              </a:defRPr>
            </a:lvl1pPr>
          </a:lstStyle>
          <a:p>
            <a:pPr lvl="0"/>
            <a:fld id="{EAB559A4-557A-45F2-B7BD-21D2AC545D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836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>
            <a:extLst>
              <a:ext uri="{FF2B5EF4-FFF2-40B4-BE49-F238E27FC236}">
                <a16:creationId xmlns:a16="http://schemas.microsoft.com/office/drawing/2014/main" id="{F77D77B9-45C7-E7E7-4AC2-15F389CE8D69}"/>
              </a:ext>
            </a:extLst>
          </p:cNvPr>
          <p:cNvSpPr/>
          <p:nvPr/>
        </p:nvSpPr>
        <p:spPr>
          <a:xfrm>
            <a:off x="0" y="4578345"/>
            <a:ext cx="12188823" cy="2279654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84C1D7DA-B80F-226A-3F03-016B4F8026E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578345"/>
          </a:xfrm>
          <a:solidFill>
            <a:srgbClr val="D9D9D9"/>
          </a:solidFill>
        </p:spPr>
        <p:txBody>
          <a:bodyPr lIns="457200" tIns="457200"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2735B75-ADA6-3FAE-CB60-67C07CB379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4799365"/>
            <a:ext cx="10113648" cy="743681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Tekst — symbol zastępczy 3">
            <a:extLst>
              <a:ext uri="{FF2B5EF4-FFF2-40B4-BE49-F238E27FC236}">
                <a16:creationId xmlns:a16="http://schemas.microsoft.com/office/drawing/2014/main" id="{00C9BEB4-7345-C928-8F24-DA8B3F403DD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7280" y="5715000"/>
            <a:ext cx="10113264" cy="609603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a — symbol zastępczy 4">
            <a:extLst>
              <a:ext uri="{FF2B5EF4-FFF2-40B4-BE49-F238E27FC236}">
                <a16:creationId xmlns:a16="http://schemas.microsoft.com/office/drawing/2014/main" id="{ADE24923-AAC9-EF8D-01CC-1C6DDFA8D6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7FEA4F-114B-4D62-A1D0-4F233AFAB1C6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7" name="Stopka — symbol zastępczy 5">
            <a:extLst>
              <a:ext uri="{FF2B5EF4-FFF2-40B4-BE49-F238E27FC236}">
                <a16:creationId xmlns:a16="http://schemas.microsoft.com/office/drawing/2014/main" id="{9E197292-0CB7-FCA9-5E91-BEEB2E854A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Numer slajdu — symbol zastępczy 6">
            <a:extLst>
              <a:ext uri="{FF2B5EF4-FFF2-40B4-BE49-F238E27FC236}">
                <a16:creationId xmlns:a16="http://schemas.microsoft.com/office/drawing/2014/main" id="{BDE8CCBF-035F-0935-9D09-65138383E3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02BBC6-50DA-44A0-A24B-6FF260BBBA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6">
            <a:extLst>
              <a:ext uri="{FF2B5EF4-FFF2-40B4-BE49-F238E27FC236}">
                <a16:creationId xmlns:a16="http://schemas.microsoft.com/office/drawing/2014/main" id="{6CC81C41-9545-C69C-539B-A3C382DDCCCE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Tytuł — symbol zastępczy 1">
            <a:extLst>
              <a:ext uri="{FF2B5EF4-FFF2-40B4-BE49-F238E27FC236}">
                <a16:creationId xmlns:a16="http://schemas.microsoft.com/office/drawing/2014/main" id="{6060BFA9-C6B6-EC2A-E461-549D494835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pl-PL"/>
              <a:t>Kliknij, aby edytować styl wzorca tytułu</a:t>
            </a:r>
            <a:endParaRPr lang="en-US"/>
          </a:p>
        </p:txBody>
      </p:sp>
      <p:sp>
        <p:nvSpPr>
          <p:cNvPr id="4" name="Tekst — symbol zastępczy 2">
            <a:extLst>
              <a:ext uri="{FF2B5EF4-FFF2-40B4-BE49-F238E27FC236}">
                <a16:creationId xmlns:a16="http://schemas.microsoft.com/office/drawing/2014/main" id="{527A1407-4F36-8978-EF02-48930E9B8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2108204"/>
            <a:ext cx="10058400" cy="3760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a — symbol zastępczy 3">
            <a:extLst>
              <a:ext uri="{FF2B5EF4-FFF2-40B4-BE49-F238E27FC236}">
                <a16:creationId xmlns:a16="http://schemas.microsoft.com/office/drawing/2014/main" id="{1FE38516-FBC9-B28A-396C-7A0EFA0B592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defRPr>
            </a:lvl1pPr>
          </a:lstStyle>
          <a:p>
            <a:pPr lvl="0"/>
            <a:fld id="{64E02515-29B4-40A7-83C1-332F46CA9E9A}" type="datetime1">
              <a:rPr lang="pl-PL"/>
              <a:pPr lvl="0"/>
              <a:t>22.11.2023</a:t>
            </a:fld>
            <a:endParaRPr lang="en-US"/>
          </a:p>
        </p:txBody>
      </p:sp>
      <p:sp>
        <p:nvSpPr>
          <p:cNvPr id="6" name="Stopka — symbol zastępczy 4">
            <a:extLst>
              <a:ext uri="{FF2B5EF4-FFF2-40B4-BE49-F238E27FC236}">
                <a16:creationId xmlns:a16="http://schemas.microsoft.com/office/drawing/2014/main" id="{70450125-E4BD-5A15-2584-C1BAFA12463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97280" y="6446840"/>
            <a:ext cx="681826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all" spc="0" baseline="0">
                <a:solidFill>
                  <a:srgbClr val="FFFFFF"/>
                </a:solidFill>
                <a:uFillTx/>
                <a:latin typeface="Franklin Gothic Book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Numer slajdu — symbol zastępczy 5">
            <a:extLst>
              <a:ext uri="{FF2B5EF4-FFF2-40B4-BE49-F238E27FC236}">
                <a16:creationId xmlns:a16="http://schemas.microsoft.com/office/drawing/2014/main" id="{74CEBB23-C224-CC94-F885-12DA827B4FB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993584" y="6446840"/>
            <a:ext cx="78001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defRPr>
            </a:lvl1pPr>
          </a:lstStyle>
          <a:p>
            <a:pPr lvl="0"/>
            <a:fld id="{8E3C3CE5-28EE-4691-B0B0-F21A032F7540}" type="slidenum">
              <a:t>‹#›</a:t>
            </a:fld>
            <a:endParaRPr lang="en-US"/>
          </a:p>
        </p:txBody>
      </p:sp>
      <p:cxnSp>
        <p:nvCxnSpPr>
          <p:cNvPr id="8" name="Łącznik prosty 9">
            <a:extLst>
              <a:ext uri="{FF2B5EF4-FFF2-40B4-BE49-F238E27FC236}">
                <a16:creationId xmlns:a16="http://schemas.microsoft.com/office/drawing/2014/main" id="{6318AADA-9451-DE00-407A-FB340279F168}"/>
              </a:ext>
            </a:extLst>
          </p:cNvPr>
          <p:cNvCxnSpPr/>
          <p:nvPr/>
        </p:nvCxnSpPr>
        <p:spPr>
          <a:xfrm>
            <a:off x="1193529" y="1897379"/>
            <a:ext cx="996696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700" b="0" i="0" u="none" strike="noStrike" kern="1200" cap="none" spc="-50" baseline="0">
          <a:solidFill>
            <a:srgbClr val="404040"/>
          </a:solidFill>
          <a:uFillTx/>
          <a:latin typeface="Bookman Old Style"/>
        </a:defRPr>
      </a:lvl1pPr>
    </p:titleStyle>
    <p:bodyStyle>
      <a:lvl1pPr marL="91440" marR="0" lvl="0" indent="-91440" algn="l" defTabSz="914400" rtl="0" fontAlgn="auto" hangingPunct="1">
        <a:lnSpc>
          <a:spcPct val="110000"/>
        </a:lnSpc>
        <a:spcBef>
          <a:spcPts val="1200"/>
        </a:spcBef>
        <a:spcAft>
          <a:spcPts val="200"/>
        </a:spcAft>
        <a:buClr>
          <a:srgbClr val="9BA8B7"/>
        </a:buClr>
        <a:buSzPct val="100000"/>
        <a:buFont typeface="Calibri" pitchFamily="34"/>
        <a:buChar char=" "/>
        <a:tabLst/>
        <a:defRPr lang="pl-PL" sz="1900" b="0" i="0" u="none" strike="noStrike" kern="1200" cap="none" spc="0" baseline="0">
          <a:solidFill>
            <a:srgbClr val="404040"/>
          </a:solidFill>
          <a:uFillTx/>
          <a:latin typeface="Franklin Gothic Book"/>
        </a:defRPr>
      </a:lvl1pPr>
      <a:lvl2pPr marL="384048" marR="0" lvl="1" indent="-182880" algn="l" defTabSz="914400" rtl="0" fontAlgn="auto" hangingPunct="1">
        <a:lnSpc>
          <a:spcPct val="10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pl-PL" sz="1700" b="0" i="0" u="none" strike="noStrike" kern="1200" cap="none" spc="0" baseline="0">
          <a:solidFill>
            <a:srgbClr val="404040"/>
          </a:solidFill>
          <a:uFillTx/>
          <a:latin typeface="Franklin Gothic Book"/>
        </a:defRPr>
      </a:lvl2pPr>
      <a:lvl3pPr marL="566928" marR="0" lvl="2" indent="-182880" algn="l" defTabSz="914400" rtl="0" fontAlgn="auto" hangingPunct="1">
        <a:lnSpc>
          <a:spcPct val="10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pl-PL" sz="1300" b="0" i="0" u="none" strike="noStrike" kern="1200" cap="none" spc="0" baseline="0">
          <a:solidFill>
            <a:srgbClr val="404040"/>
          </a:solidFill>
          <a:uFillTx/>
          <a:latin typeface="Franklin Gothic Book"/>
        </a:defRPr>
      </a:lvl3pPr>
      <a:lvl4pPr marL="749808" marR="0" lvl="3" indent="-182880" algn="l" defTabSz="914400" rtl="0" fontAlgn="auto" hangingPunct="1">
        <a:lnSpc>
          <a:spcPct val="10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pl-PL" sz="1300" b="0" i="0" u="none" strike="noStrike" kern="1200" cap="none" spc="0" baseline="0">
          <a:solidFill>
            <a:srgbClr val="404040"/>
          </a:solidFill>
          <a:uFillTx/>
          <a:latin typeface="Franklin Gothic Book"/>
        </a:defRPr>
      </a:lvl4pPr>
      <a:lvl5pPr marL="932688" marR="0" lvl="4" indent="-182880" algn="l" defTabSz="914400" rtl="0" fontAlgn="auto" hangingPunct="1">
        <a:lnSpc>
          <a:spcPct val="10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pl-PL" sz="1300" b="0" i="0" u="none" strike="noStrike" kern="1200" cap="none" spc="0" baseline="0">
          <a:solidFill>
            <a:srgbClr val="404040"/>
          </a:solidFill>
          <a:uFillTx/>
          <a:latin typeface="Franklin Gothic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bieskalinia.org/" TargetMode="External"/><Relationship Id="rId2" Type="http://schemas.openxmlformats.org/officeDocument/2006/relationships/hyperlink" Target="http://www.zwjr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21">
            <a:extLst>
              <a:ext uri="{FF2B5EF4-FFF2-40B4-BE49-F238E27FC236}">
                <a16:creationId xmlns:a16="http://schemas.microsoft.com/office/drawing/2014/main" id="{4513FB01-74F7-8A0A-696A-34CBC35D2FA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74217FAC-78A2-24CA-27F1-289BC0498E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59660" y="1289788"/>
            <a:ext cx="5883414" cy="3035323"/>
          </a:xfrm>
        </p:spPr>
        <p:txBody>
          <a:bodyPr/>
          <a:lstStyle/>
          <a:p>
            <a:pPr lvl="0"/>
            <a:r>
              <a:rPr lang="pl-PL" sz="4800"/>
              <a:t>Próby samobójcze w populacji dzieci i młodzieży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222387F8-17DA-16F2-95B7-82F0ADD033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9749" y="4672739"/>
            <a:ext cx="6269345" cy="1021494"/>
          </a:xfrm>
        </p:spPr>
        <p:txBody>
          <a:bodyPr/>
          <a:lstStyle/>
          <a:p>
            <a:pPr lvl="0"/>
            <a:r>
              <a:rPr lang="pl-PL">
                <a:solidFill>
                  <a:srgbClr val="262626"/>
                </a:solidFill>
              </a:rPr>
              <a:t>K.Maśnica</a:t>
            </a:r>
          </a:p>
        </p:txBody>
      </p:sp>
      <p:pic>
        <p:nvPicPr>
          <p:cNvPr id="5" name="Obraz 4" descr="Obraz, na którym znajduje się budynek i ławka do siedzenia&#10;&#10;Automatycznie generowany opis">
            <a:extLst>
              <a:ext uri="{FF2B5EF4-FFF2-40B4-BE49-F238E27FC236}">
                <a16:creationId xmlns:a16="http://schemas.microsoft.com/office/drawing/2014/main" id="{D2EDEE0A-8228-105A-53A4-BBD6604B32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35313" cy="685800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Łącznik prosty 23">
            <a:extLst>
              <a:ext uri="{FF2B5EF4-FFF2-40B4-BE49-F238E27FC236}">
                <a16:creationId xmlns:a16="http://schemas.microsoft.com/office/drawing/2014/main" id="{862789A4-E641-A0A8-708A-BC42DC9415A0}"/>
              </a:ext>
            </a:extLst>
          </p:cNvPr>
          <p:cNvCxnSpPr>
            <a:cxnSpLocks noMove="1" noResize="1"/>
          </p:cNvCxnSpPr>
          <p:nvPr/>
        </p:nvCxnSpPr>
        <p:spPr>
          <a:xfrm>
            <a:off x="5427750" y="4498921"/>
            <a:ext cx="5636115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9F51FE-D8E7-117D-8026-520284FE11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Opis badania prof. Marta Studzińska-Makara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29FD8B-ABA8-5330-098A-904617573D7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pl-PL" sz="1600"/>
              <a:t>Badanie ok 100 pacjentów 14-18 lat hospitalizowanych w Regionalnym Ośrodku Toksykologii Klinicznej w Lublinie, po przynajmniej 1 próbie samobójczej.</a:t>
            </a:r>
          </a:p>
          <a:p>
            <a:pPr lvl="0">
              <a:lnSpc>
                <a:spcPct val="90000"/>
              </a:lnSpc>
            </a:pPr>
            <a:r>
              <a:rPr lang="pl-PL" sz="1600"/>
              <a:t>Badanie za pomocą ankiet, kwestionariuszy w tym m.in. Skala depresji Becka</a:t>
            </a:r>
          </a:p>
          <a:p>
            <a:pPr lvl="0">
              <a:lnSpc>
                <a:spcPct val="90000"/>
              </a:lnSpc>
            </a:pPr>
            <a:r>
              <a:rPr lang="pl-PL" sz="1600"/>
              <a:t>54% dziewczęta</a:t>
            </a:r>
          </a:p>
          <a:p>
            <a:pPr lvl="0">
              <a:lnSpc>
                <a:spcPct val="90000"/>
              </a:lnSpc>
            </a:pPr>
            <a:r>
              <a:rPr lang="pl-PL" sz="1600"/>
              <a:t>72% osoby na stałe mieszkające w mieście</a:t>
            </a:r>
          </a:p>
          <a:p>
            <a:pPr lvl="0">
              <a:lnSpc>
                <a:spcPct val="90000"/>
              </a:lnSpc>
            </a:pPr>
            <a:r>
              <a:rPr lang="pl-PL" sz="1600"/>
              <a:t>Młodzież jako gł czynnik podała emocjonalne odtrącenie przez rodziców-57%</a:t>
            </a:r>
          </a:p>
          <a:p>
            <a:pPr lvl="0">
              <a:lnSpc>
                <a:spcPct val="90000"/>
              </a:lnSpc>
            </a:pPr>
            <a:r>
              <a:rPr lang="pl-PL" sz="1600"/>
              <a:t>                                                      konflikty z rodzicami, śmierć jednego z rodziców -45%</a:t>
            </a:r>
          </a:p>
          <a:p>
            <a:pPr lvl="0">
              <a:lnSpc>
                <a:spcPct val="90000"/>
              </a:lnSpc>
            </a:pPr>
            <a:r>
              <a:rPr lang="pl-PL" sz="1600"/>
              <a:t>                                                      Alkoholizm ojca - 34%</a:t>
            </a:r>
          </a:p>
          <a:p>
            <a:pPr lvl="0">
              <a:lnSpc>
                <a:spcPct val="90000"/>
              </a:lnSpc>
            </a:pPr>
            <a:r>
              <a:rPr lang="pl-PL" sz="1600"/>
              <a:t>                                                      alkoholizm matki-27%</a:t>
            </a:r>
          </a:p>
          <a:p>
            <a:pPr lvl="0">
              <a:lnSpc>
                <a:spcPct val="90000"/>
              </a:lnSpc>
            </a:pPr>
            <a:r>
              <a:rPr lang="pl-PL" sz="1600"/>
              <a:t>                                                       konflikty pomiędzy rodzicami-26%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AA5203-016B-A641-FFA3-5BA7B04097FA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ECEEB5-F050-4C21-BE0B-CF63E4DB6C6E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AE3242-2DB9-D412-320D-97C900D8A6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cd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6A6E53-2869-67A4-4392-964C0C6F849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Brak przyjaciół – 31%</a:t>
            </a:r>
          </a:p>
          <a:p>
            <a:pPr lvl="0"/>
            <a:r>
              <a:rPr lang="pl-PL"/>
              <a:t>Brak grupy towarzyskiej – 24%</a:t>
            </a:r>
          </a:p>
          <a:p>
            <a:pPr lvl="0"/>
            <a:r>
              <a:rPr lang="pl-PL"/>
              <a:t>Kryzys rozwojowy – niemożność realizacji własnej drogi życiowej-56%</a:t>
            </a:r>
          </a:p>
          <a:p>
            <a:pPr lvl="0"/>
            <a:r>
              <a:rPr lang="pl-PL"/>
              <a:t> niepokój związany z wchodzeniem w nowe role społeczne-36%</a:t>
            </a:r>
          </a:p>
          <a:p>
            <a:pPr lvl="0"/>
            <a:r>
              <a:rPr lang="pl-PL"/>
              <a:t> niepokój związany z ustaleniem własnej tożsamości psychoseksualnej</a:t>
            </a:r>
          </a:p>
          <a:p>
            <a:pPr lvl="0"/>
            <a:r>
              <a:rPr lang="pl-PL"/>
              <a:t>Odrzucenie przez rówieśników-56%</a:t>
            </a:r>
          </a:p>
          <a:p>
            <a:pPr lvl="0"/>
            <a:r>
              <a:rPr lang="pl-PL"/>
              <a:t>Słabe postępy w nauce – 44%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983FEE-8CE6-2E78-782E-23F6F9112856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9DB9A8-4BF5-4F57-98B5-640C32F4FCF4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E529E-5EE0-7428-238A-C05626423E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Analiza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DE9484-ABEE-9EAB-71D2-188CDBA87B9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Najliczniejsza grupa -25%- myśli samobójcze dopiero w sytuacji kryzysowej</a:t>
            </a:r>
          </a:p>
          <a:p>
            <a:pPr lvl="0"/>
            <a:r>
              <a:rPr lang="pl-PL"/>
              <a:t>21% każdego dnia myśli samobójcze</a:t>
            </a:r>
          </a:p>
          <a:p>
            <a:pPr lvl="0"/>
            <a:r>
              <a:rPr lang="pl-PL"/>
              <a:t>20% myśli „s” kilka tygodni przed podjęciem próby</a:t>
            </a:r>
          </a:p>
          <a:p>
            <a:pPr lvl="0"/>
            <a:r>
              <a:rPr lang="pl-PL"/>
              <a:t>5% „jak mnie ktoś wkurzy”, „jak się z kimś pokłóciłem”.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A8AF7E-90D9-B68F-6476-3164A94C5715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787A5B-9CDE-458D-8C60-7F299EE93B6C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37E944-5DF4-63A3-8EAA-B42E61995C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Okoliczności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C2E970-2EE2-3431-62B7-537C02DD907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Najwięcej w poniedziałek, czwartek</a:t>
            </a:r>
          </a:p>
          <a:p>
            <a:pPr lvl="0"/>
            <a:r>
              <a:rPr lang="pl-PL"/>
              <a:t>Miesiące jesienno-zimowe</a:t>
            </a:r>
          </a:p>
          <a:p>
            <a:pPr lvl="0"/>
            <a:r>
              <a:rPr lang="pl-PL"/>
              <a:t>43% poprzez zażycie leków</a:t>
            </a:r>
          </a:p>
          <a:p>
            <a:pPr lvl="0"/>
            <a:r>
              <a:rPr lang="pl-PL"/>
              <a:t>53% w stanie trzeźwym, pozostałe osoby pod wpływem substancji psychoaktywnych</a:t>
            </a:r>
          </a:p>
          <a:p>
            <a:pPr lvl="0"/>
            <a:r>
              <a:rPr lang="pl-PL"/>
              <a:t>Większość przed zdarzeniem silne zdarzenie traumatyczne – lęk, bezradność wobec zaistniałej sytuacji</a:t>
            </a:r>
          </a:p>
          <a:p>
            <a:pPr lvl="0"/>
            <a:r>
              <a:rPr lang="pl-PL"/>
              <a:t>Często przed awantura, kłótnia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3F3A63-1FEE-3626-0DEB-5EBE47FF73ED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F0630E-7685-4F55-AB79-CD27653187B2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759404-F258-54F3-FC37-68702D64BF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Motywy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528D30-5D11-B43D-1003-AAAEF42196B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W badanej grupie respondentów</a:t>
            </a:r>
          </a:p>
          <a:p>
            <a:pPr lvl="0"/>
            <a:r>
              <a:rPr lang="pl-PL"/>
              <a:t>1. zemsta na rodzicach, grupie rówieśniczej -19%</a:t>
            </a:r>
          </a:p>
          <a:p>
            <a:pPr lvl="0"/>
            <a:r>
              <a:rPr lang="pl-PL"/>
              <a:t>2. zwrócenie uwagi otoczenia na swoje problemy- 18%</a:t>
            </a:r>
          </a:p>
          <a:p>
            <a:pPr lvl="0"/>
            <a:r>
              <a:rPr lang="pl-PL"/>
              <a:t>3. intencja spowodowania śmierci-17%</a:t>
            </a:r>
          </a:p>
          <a:p>
            <a:pPr lvl="0"/>
            <a:r>
              <a:rPr lang="pl-PL"/>
              <a:t>4. szukanie pomocy u innych -13%</a:t>
            </a:r>
          </a:p>
          <a:p>
            <a:pPr lvl="0"/>
            <a:r>
              <a:rPr lang="pl-PL"/>
              <a:t>5. unikanie odpowiedzialności za swoje zachowanie-12%</a:t>
            </a:r>
          </a:p>
          <a:p>
            <a:pPr lvl="0"/>
            <a:r>
              <a:rPr lang="pl-PL"/>
              <a:t>6. wywarcie presji –np. na matce, bracie, nauczycielach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86AB46-A726-E09B-D7EF-4B96E466DFDD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614AAB-E57D-4B2F-BACD-0797FB7935EF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43C623-9490-EA05-7C0A-E722E363E8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UWAGA!!!!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3257E-BE13-0494-4141-952EB49B26F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U ok. 14% depresja łagodna, </a:t>
            </a:r>
          </a:p>
          <a:p>
            <a:pPr lvl="0"/>
            <a:r>
              <a:rPr lang="pl-PL"/>
              <a:t>15% depresja umiarkowana</a:t>
            </a:r>
          </a:p>
          <a:p>
            <a:pPr lvl="0"/>
            <a:r>
              <a:rPr lang="pl-PL"/>
              <a:t>60% depresja ciężka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A8CB5F-B579-E4BF-E5C5-57B621A08A00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C62ADC-5C2A-4781-B6F5-A929751C8E85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8E34C8-9BB6-516E-AFAE-60D22576237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Badanie prof. Gmitrowicz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14E0F-46C3-B9E9-2A91-ED02C61A449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80 pacjentów – 14 chłopców, 66 dziewczyn</a:t>
            </a:r>
          </a:p>
          <a:p>
            <a:pPr lvl="0"/>
            <a:r>
              <a:rPr lang="pl-PL"/>
              <a:t>Wiek 13-19 lat hospitalizowani w o.psychiatrii w Łodzi.</a:t>
            </a:r>
          </a:p>
          <a:p>
            <a:pPr lvl="0"/>
            <a:r>
              <a:rPr lang="pl-PL"/>
              <a:t>Ocena relacji rówieśniczych : 27% uważa się za osoby lubiane, 22% trudności w nawiązywaniu relacji rówieśniczych, 15% unika relacji, 11% doświadczyło przemocy ze strony rówieśników</a:t>
            </a:r>
          </a:p>
          <a:p>
            <a:pPr lvl="0"/>
            <a:r>
              <a:rPr lang="pl-PL"/>
              <a:t>Matka – opisywana  jako wspirająca, kontrolująca, z nią częstsze kłótnie, poświęca czas,, rzadko spożywa alkohol, stosuje przemoc fizyczną/psychiczną</a:t>
            </a:r>
          </a:p>
          <a:p>
            <a:pPr lvl="0"/>
            <a:r>
              <a:rPr lang="pl-PL"/>
              <a:t>Ojciec – przedstawiany negatywnie, osoba agresywna, nadużywająca alkoholu.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9A02B6-6E9B-0061-F166-0F04A7D4EC95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809288-893F-4BD0-B628-80C3BC04C404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0DB921-34B8-314D-B398-7FD7B4E053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Do kogo wg badania zwracają się o pomoc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B6A9AD-BC56-B56E-99A6-762F208AD09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31% przyjaciel/przyjaciółka</a:t>
            </a:r>
          </a:p>
          <a:p>
            <a:pPr lvl="0"/>
            <a:r>
              <a:rPr lang="pl-PL"/>
              <a:t>24% nie mówi nikomu</a:t>
            </a:r>
          </a:p>
          <a:p>
            <a:pPr lvl="0"/>
            <a:r>
              <a:rPr lang="pl-PL"/>
              <a:t>13% poszukuje rozwiązań w internecie</a:t>
            </a:r>
          </a:p>
          <a:p>
            <a:pPr lvl="0"/>
            <a:r>
              <a:rPr lang="pl-PL"/>
              <a:t>8% u rodziców</a:t>
            </a:r>
          </a:p>
          <a:p>
            <a:pPr lvl="0"/>
            <a:r>
              <a:rPr lang="pl-PL"/>
              <a:t>2% psychiatra</a:t>
            </a:r>
          </a:p>
          <a:p>
            <a:pPr lvl="0"/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B21C47-DC27-C878-CA01-7A47E26C5140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6AC8F8-71C5-4612-BFF6-847EA7A871F5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5890CA-B439-E2CE-76EE-631F030EC8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Ważne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760F1D-E343-DFB0-AE27-D95A34D38DA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Wczesne diagnozowanie depresji oraz innych zaburzeń psychicznych, uzależnień od substancji psychoaktywnych oraz podjęcie właściwego leczenia.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C09582-30A4-45EF-8041-31C63DBD3ADE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BB0D98-AD7B-4DCC-A645-4A6B91393B60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11CA5-1220-7599-C3F0-2F46F74580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latin typeface="Times New Roman" pitchFamily="18"/>
                <a:cs typeface="Times New Roman" pitchFamily="18"/>
              </a:rPr>
              <a:t>Pacjent z ryzykiem samobójczym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A49B2E-79EF-EA52-2546-5361686E3DB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pl-PL">
                <a:latin typeface="Times New Roman" pitchFamily="18"/>
                <a:cs typeface="Times New Roman" pitchFamily="18"/>
              </a:rPr>
              <a:t>Postępowanie z pacjentem z ryzykiem samobójczym w warunkach ambulatoryjnych (wg. Mosiołek A. in: „Samobójstwo” pod redakcją Szulc A., Koweszko T., Gałecki P.)</a:t>
            </a:r>
          </a:p>
          <a:p>
            <a:pPr lvl="0">
              <a:spcBef>
                <a:spcPts val="1000"/>
              </a:spcBef>
              <a:buAutoNum type="arabicPeriod"/>
            </a:pPr>
            <a:r>
              <a:rPr lang="pl-PL">
                <a:latin typeface="Times New Roman" pitchFamily="18"/>
                <a:cs typeface="Times New Roman" pitchFamily="18"/>
              </a:rPr>
              <a:t>Dokładny wywiad z naciskiem na traumy, sytuację życiową, wsparcie środowiskowe, próby „S” w przeszłości, samookaleczenia etc.</a:t>
            </a:r>
          </a:p>
          <a:p>
            <a:pPr lvl="0">
              <a:spcBef>
                <a:spcPts val="1000"/>
              </a:spcBef>
              <a:buAutoNum type="arabicPeriod"/>
            </a:pPr>
            <a:r>
              <a:rPr lang="pl-PL">
                <a:latin typeface="Times New Roman" pitchFamily="18"/>
                <a:cs typeface="Times New Roman" pitchFamily="18"/>
              </a:rPr>
              <a:t>Ocena poziomu impulsywności i odczuwania złości,</a:t>
            </a:r>
          </a:p>
          <a:p>
            <a:pPr lvl="0">
              <a:spcBef>
                <a:spcPts val="1000"/>
              </a:spcBef>
              <a:buAutoNum type="arabicPeriod"/>
            </a:pPr>
            <a:r>
              <a:rPr lang="pl-PL">
                <a:latin typeface="Times New Roman" pitchFamily="18"/>
                <a:cs typeface="Times New Roman" pitchFamily="18"/>
              </a:rPr>
              <a:t>Ocena czy obecne myśli „s” (i jak intensywne), czy obecne tendencje, czy może myśli rezygnacyjne?</a:t>
            </a:r>
          </a:p>
          <a:p>
            <a:pPr lvl="0">
              <a:spcBef>
                <a:spcPts val="1000"/>
              </a:spcBef>
              <a:buAutoNum type="arabicPeriod"/>
            </a:pPr>
            <a:r>
              <a:rPr lang="pl-PL">
                <a:latin typeface="Times New Roman" pitchFamily="18"/>
                <a:cs typeface="Times New Roman" pitchFamily="18"/>
              </a:rPr>
              <a:t>Wstępna diagnoza – czy pacjent jest chory? – jeżeli tak rozpocznij leczenie/konsultuj z psychiatrą!</a:t>
            </a:r>
          </a:p>
          <a:p>
            <a:pPr lvl="0">
              <a:spcBef>
                <a:spcPts val="1000"/>
              </a:spcBef>
              <a:buAutoNum type="arabicPeriod"/>
            </a:pPr>
            <a:r>
              <a:rPr lang="pl-PL">
                <a:latin typeface="Times New Roman" pitchFamily="18"/>
                <a:cs typeface="Times New Roman" pitchFamily="18"/>
              </a:rPr>
              <a:t>Oceń czy pacjent nie wymaga hospitalizacji psychiatrycznej – przy bardzo wysokim ryzyku i klarownych intencjach nawet bez zgody!</a:t>
            </a:r>
          </a:p>
          <a:p>
            <a:pPr lvl="0"/>
            <a:endParaRPr lang="pl-PL" sz="180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BF49F4-D4A9-B3F2-A0AA-321094B2494A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0EE4C5-477E-4A19-A36A-EE56D78EACCD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AC5E89-204C-5D82-0153-2682003C31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Zdrowie psychiczne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81FF59-E522-BDDA-B691-D89BB8AA85B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Jest warunkiem prawidłowego rozwoju dzieci i młodzieży</a:t>
            </a:r>
          </a:p>
          <a:p>
            <a:pPr lvl="0"/>
            <a:r>
              <a:rPr lang="pl-PL" b="1" i="1"/>
              <a:t>Zdrowie wg WHO –</a:t>
            </a:r>
            <a:r>
              <a:rPr lang="pl-PL"/>
              <a:t> dobrostan oraz możliwość pełnego wykorzystania własnego rozwoju w wymiarach :  somatycznym, psychicznym, społecznym, duchowym.</a:t>
            </a:r>
            <a:endParaRPr lang="pl-PL" b="1" i="1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AA8595-4585-43D8-3BA9-8B611A04694E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6F1AB0-955D-49FC-A9C8-78468D722BF8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93CB79-49DC-F984-82A6-47393E511B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latin typeface="Times New Roman" pitchFamily="18"/>
                <a:cs typeface="Times New Roman" pitchFamily="18"/>
              </a:rPr>
              <a:t>Pacjent z ryzykiem samobójczym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3FD14-23DC-C16C-6E25-E957BAB07D5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pl-PL" sz="1800">
                <a:latin typeface="Times New Roman" pitchFamily="18"/>
                <a:cs typeface="Times New Roman" pitchFamily="18"/>
              </a:rPr>
              <a:t>Jeżeli pacjent nie wymaga hospitalizacji to rozważ:</a:t>
            </a:r>
          </a:p>
          <a:p>
            <a:pPr lvl="0">
              <a:spcBef>
                <a:spcPts val="1000"/>
              </a:spcBef>
              <a:buAutoNum type="arabicPeriod"/>
            </a:pPr>
            <a:r>
              <a:rPr lang="pl-PL" sz="1800">
                <a:latin typeface="Times New Roman" pitchFamily="18"/>
                <a:cs typeface="Times New Roman" pitchFamily="18"/>
              </a:rPr>
              <a:t>Kontakt z osobą bliską; w przypadku dzieci i młodzieży przedstaw stan rodzicom,</a:t>
            </a:r>
          </a:p>
          <a:p>
            <a:pPr lvl="0">
              <a:spcBef>
                <a:spcPts val="1000"/>
              </a:spcBef>
              <a:buAutoNum type="arabicPeriod"/>
            </a:pPr>
            <a:r>
              <a:rPr lang="pl-PL" sz="1800">
                <a:latin typeface="Times New Roman" pitchFamily="18"/>
                <a:cs typeface="Times New Roman" pitchFamily="18"/>
              </a:rPr>
              <a:t>Opracuj i przedstaw plan dalszej terapii,</a:t>
            </a:r>
          </a:p>
          <a:p>
            <a:pPr lvl="0">
              <a:spcBef>
                <a:spcPts val="1000"/>
              </a:spcBef>
              <a:buAutoNum type="arabicPeriod"/>
            </a:pPr>
            <a:r>
              <a:rPr lang="pl-PL" sz="1800">
                <a:latin typeface="Times New Roman" pitchFamily="18"/>
                <a:cs typeface="Times New Roman" pitchFamily="18"/>
              </a:rPr>
              <a:t>Wyznacz termin następnej wizyty,</a:t>
            </a:r>
          </a:p>
          <a:p>
            <a:pPr lvl="0">
              <a:spcBef>
                <a:spcPts val="1000"/>
              </a:spcBef>
              <a:buAutoNum type="arabicPeriod"/>
            </a:pPr>
            <a:r>
              <a:rPr lang="pl-PL" sz="1800">
                <a:latin typeface="Times New Roman" pitchFamily="18"/>
                <a:cs typeface="Times New Roman" pitchFamily="18"/>
              </a:rPr>
              <a:t>Ustal strategię postępowania w razie kryzysu i wzrostu ryzyka suicydalnego</a:t>
            </a:r>
          </a:p>
          <a:p>
            <a:pPr lvl="0"/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62A5D4-F150-31AE-20D1-DC441D83C901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9013B7-5BE8-4325-A878-81490BD3CCAF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61315-23B8-D3A6-6D93-68075DF247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219B50-107A-C196-2664-9E905864C30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Z piśmiennictwa wynika, że hospitalizacja psychiatryczna </a:t>
            </a:r>
            <a:r>
              <a:rPr lang="pl-PL" b="1">
                <a:effectLst>
                  <a:outerShdw dist="38096" dir="2700000">
                    <a:srgbClr val="000000"/>
                  </a:outerShdw>
                </a:effectLst>
              </a:rPr>
              <a:t>nie jest </a:t>
            </a:r>
            <a:r>
              <a:rPr lang="pl-PL"/>
              <a:t>w stanie uchronić wszystkich pacjentów leczonych psychiatrycznie przed samobójstwem.</a:t>
            </a:r>
          </a:p>
          <a:p>
            <a:pPr lvl="0"/>
            <a:r>
              <a:rPr lang="pl-PL"/>
              <a:t>Ryzyko to istniej również wśród ok 0,1-0,4 % pacjentów hospitalizowanych – największe zagrożenia w 1.tyg hospitalizacji oraz zaraz po wypisie.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0B79A4-7D6D-E13D-9F4A-FAB2CE170F08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57EEB1-5D9D-4F67-81B3-EDBF882CA4EA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744EEB-DD24-1303-D019-B33F88C074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CDD927-73B1-C280-0C91-B8DE4F1481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8572" y="2175311"/>
            <a:ext cx="5180761" cy="3693782"/>
          </a:xfrm>
        </p:spPr>
        <p:txBody>
          <a:bodyPr/>
          <a:lstStyle/>
          <a:p>
            <a:pPr lvl="0"/>
            <a:r>
              <a:rPr lang="pl-PL"/>
              <a:t>Zdaniem wielu badaczy próby samobójcze oraz samobójstwa u nastolatków są związane z różnymi zaburzeniami psychicznymi, z których najczęstszym jest depresja</a:t>
            </a:r>
          </a:p>
          <a:p>
            <a:pPr lvl="0"/>
            <a:r>
              <a:rPr lang="pl-PL"/>
              <a:t>Wyniki badań pokazują, że myśli samobójczych doświadcza ok. 89% młodzieży z depresją, a próby samobójcze podejmuje ok 14 % z nich.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AAB813-971B-6632-FFE6-25558723C3EB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0B65FB-EA39-4DF2-A7DC-E5193A618F38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3A3BB2-CB22-B118-5C56-81BEEFBA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3" y="1129366"/>
            <a:ext cx="4993008" cy="41544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841A1-70F3-9B73-4B47-DFAA39AF97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98671" y="1942149"/>
            <a:ext cx="4831881" cy="1186059"/>
          </a:xfrm>
        </p:spPr>
        <p:txBody>
          <a:bodyPr/>
          <a:lstStyle/>
          <a:p>
            <a:pPr lvl="0"/>
            <a:r>
              <a:rPr lang="pl-PL" sz="2800" b="1">
                <a:latin typeface="Calibri" pitchFamily="18"/>
              </a:rPr>
              <a:t>Fragment komiksu dla młodzieży „Czarne fale”</a:t>
            </a:r>
            <a:endParaRPr lang="pl-PL" sz="2800"/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FECC957D-483F-32BB-E5B4-AED537F8ADD3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D84CFB-CAAC-41A7-A94A-A801E96395F8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05856DF-FC84-97D9-2600-CE0D4B036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37224" y="577516"/>
            <a:ext cx="4331540" cy="542864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A6E906-BA39-573C-39E1-29D1A3C647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63530"/>
            <a:ext cx="10058400" cy="1450759"/>
          </a:xfrm>
        </p:spPr>
        <p:txBody>
          <a:bodyPr anchorCtr="1"/>
          <a:lstStyle/>
          <a:p>
            <a:pPr lvl="0" algn="ctr"/>
            <a:r>
              <a:rPr lang="pl-PL"/>
              <a:t>Zasada 4xZ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FCD242-3F4C-1BF2-5C01-D5DA69CCEA9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lvl="0" algn="ctr"/>
            <a:r>
              <a:rPr lang="pl-PL" sz="4400" b="1">
                <a:solidFill>
                  <a:srgbClr val="92D050"/>
                </a:solidFill>
                <a:effectLst>
                  <a:outerShdw dist="38096" dir="2700000">
                    <a:srgbClr val="000000"/>
                  </a:outerShdw>
                </a:effectLst>
              </a:rPr>
              <a:t>ZAUWAŻ  -&gt;  ZAPYTAJ  -&gt; ZAAKCEPTUJ -&gt;  ZAREAGUJ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52A9E0-729C-E027-64B7-0CDE447CF3CE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A86696-FFE8-4E61-9054-852FD1E99E5B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CDDD8A-8611-3FD2-DABF-E9BAF9A6F8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BF874A-E962-D05F-A328-2C7BBA431A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458986" y="812801"/>
            <a:ext cx="5928347" cy="5294760"/>
          </a:xfrm>
        </p:spPr>
        <p:txBody>
          <a:bodyPr lIns="0" rIns="0"/>
          <a:lstStyle/>
          <a:p>
            <a:pPr marL="91440" lvl="0" indent="-91440">
              <a:buChar char=" "/>
            </a:pPr>
            <a:r>
              <a:rPr lang="pl-PL" sz="1900">
                <a:solidFill>
                  <a:srgbClr val="404040"/>
                </a:solidFill>
              </a:rPr>
              <a:t>Omówienie przypadku.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EDFD7A-FB96-260C-5979-D9B824A99D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3463" y="3043050"/>
            <a:ext cx="3517568" cy="3064501"/>
          </a:xfrm>
        </p:spPr>
        <p:txBody>
          <a:bodyPr lIns="91440" rIns="91440"/>
          <a:lstStyle/>
          <a:p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B527E4-F169-6DE0-079F-2774E349BAB6}"/>
              </a:ext>
            </a:extLst>
          </p:cNvPr>
          <p:cNvSpPr txBox="1"/>
          <p:nvPr/>
        </p:nvSpPr>
        <p:spPr>
          <a:xfrm>
            <a:off x="643463" y="6446520"/>
            <a:ext cx="351756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AE4B59-1A09-4340-A19F-F6A4293D6DDC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B079AC-B262-4424-9E73-089347E594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!!!!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DDFCE-DAF8-30A3-55AB-E36A808D0EC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Wykazano, że posiadanie bliskiego szkolnego kolegi, który podjął próbę samobójczą w ciągu ostatniego roku, znacząco podnosi wskaźnik występowania myśli i prób samobójczych bez względu na płeć</a:t>
            </a:r>
          </a:p>
          <a:p>
            <a:pPr lvl="0"/>
            <a:r>
              <a:rPr lang="pl-PL"/>
              <a:t>Jednak w populacji &gt;25 rż zjawisko „zakaźności” zachowań ma mniejsze znaczenie.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15E7BF-0607-CECD-396B-D22F737AF30C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893574-33A4-465C-9780-B612B5693727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AD427D-89DE-6F80-C707-191C2F48E1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Pamiętaj, że…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4C4D3C-CD85-9AB6-FB37-20D500A3F04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Wg Namysłowska „niektóre zachowania na pozór pozbawione sensu lub wręcz destrukcyjne na poziomie jednostki mają głęboki sens na poziomie systemu rodzinnego, chroniąc go np. przed rozpadem” – np. wyrywanie włosów u 8-latka- włączony w konflikt pomiędzy rodzicami- podczas wielomiesięcznej sprawy rozwodowej- poprzez objawy zwolniony z tej roli. </a:t>
            </a:r>
          </a:p>
          <a:p>
            <a:pPr lvl="0"/>
            <a:r>
              <a:rPr lang="pl-PL"/>
              <a:t>Po zakończeniu rozwodu, ustaleniu zarządzeń opiekuńczych- powiedział „wyrywałem sobie włosy by nie zbić ojca”.</a:t>
            </a:r>
          </a:p>
          <a:p>
            <a:pPr lvl="0"/>
            <a:r>
              <a:rPr lang="pl-PL"/>
              <a:t>Inny przykład – próba „s” u dziecka.</a:t>
            </a:r>
          </a:p>
          <a:p>
            <a:pPr lvl="0"/>
            <a:r>
              <a:rPr lang="pl-PL"/>
              <a:t>Dziecko ma spełniać rolę dziecka- nie dorosłego- parentyfikacja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70013-DC1C-BB27-8F98-71A8358D4868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8AE50F-790B-4AF0-BD00-112042868B72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FD1C2-2E3D-D1CE-79ED-5DF749D5AD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Zwróć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B04597-EB0A-6A24-C66F-CF5418A3B77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W społeczeństwie funkcjonuje powszechne przekonanie, że osoba, która mówi o samobójstwie, nigdy go nie popełni.</a:t>
            </a:r>
          </a:p>
          <a:p>
            <a:pPr lvl="0"/>
            <a:r>
              <a:rPr lang="pl-PL"/>
              <a:t>Tymczasem, jak wiadomo, większość samobójców (ok. 80%) wcześniej w różny sposób komunikuje o swoich zamiarach, dlatego nigdy nie można ich ignorować.</a:t>
            </a:r>
          </a:p>
          <a:p>
            <a:pPr lvl="0"/>
            <a:r>
              <a:rPr lang="pl-PL"/>
              <a:t>Często obserwujemy po próbie samobójczej poprawę nastroju, jednak nie musi ona świadczyć o ustąpieniu zagrożenia.</a:t>
            </a:r>
          </a:p>
          <a:p>
            <a:pPr lvl="0"/>
            <a:r>
              <a:rPr lang="pl-PL"/>
              <a:t>Próba samobójcza zawsze zwiększa ryzyko kolejnej.</a:t>
            </a:r>
          </a:p>
          <a:p>
            <a:pPr lvl="0"/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E7CE30-3554-E765-CA6B-9605126F2136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94EAD2-93D7-4C7D-A499-CD6544BB413F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A40CD-5E9E-3FCF-2760-ADC8A3697B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Wsparcie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0F659E-D855-197A-67CE-1B8239BA04F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pl-PL" sz="1300"/>
              <a:t>112</a:t>
            </a:r>
          </a:p>
          <a:p>
            <a:pPr lvl="0">
              <a:lnSpc>
                <a:spcPct val="90000"/>
              </a:lnSpc>
            </a:pPr>
            <a:r>
              <a:rPr lang="pl-PL" sz="1300"/>
              <a:t>116 111- telefon zaufania dla dzieci i młodzież</a:t>
            </a:r>
          </a:p>
          <a:p>
            <a:pPr lvl="0">
              <a:lnSpc>
                <a:spcPct val="90000"/>
              </a:lnSpc>
            </a:pPr>
            <a:r>
              <a:rPr lang="pl-PL" sz="1300"/>
              <a:t>222 309 900 linia pomocy osobom pokrzywdzonym</a:t>
            </a:r>
          </a:p>
          <a:p>
            <a:pPr lvl="0">
              <a:lnSpc>
                <a:spcPct val="90000"/>
              </a:lnSpc>
            </a:pPr>
            <a:r>
              <a:rPr lang="pl-PL" sz="1300"/>
              <a:t>„Życie warte jest rozmowy”   </a:t>
            </a:r>
            <a:r>
              <a:rPr lang="pl-PL" sz="1300">
                <a:hlinkClick r:id="rId2"/>
              </a:rPr>
              <a:t>www.zwjr.pl</a:t>
            </a:r>
            <a:endParaRPr lang="pl-PL" sz="1300"/>
          </a:p>
          <a:p>
            <a:pPr lvl="0">
              <a:lnSpc>
                <a:spcPct val="90000"/>
              </a:lnSpc>
            </a:pPr>
            <a:r>
              <a:rPr lang="pl-PL" sz="1300"/>
              <a:t>800 100 100 telefon dla rodziców i nauczycieli w sprawie bezpieczeństwa dzieci </a:t>
            </a:r>
          </a:p>
          <a:p>
            <a:pPr lvl="0">
              <a:lnSpc>
                <a:spcPct val="90000"/>
              </a:lnSpc>
            </a:pPr>
            <a:r>
              <a:rPr lang="pl-PL" sz="1300"/>
              <a:t>800 12 12 12 Dziecięcy telefon zaufania Rzecznika Praw Dziecka</a:t>
            </a:r>
          </a:p>
          <a:p>
            <a:pPr lvl="0">
              <a:lnSpc>
                <a:spcPct val="90000"/>
              </a:lnSpc>
            </a:pPr>
            <a:r>
              <a:rPr lang="pl-PL" sz="1300"/>
              <a:t>800 120 002 Niebieska linia    </a:t>
            </a:r>
            <a:r>
              <a:rPr lang="pl-PL" sz="1300">
                <a:hlinkClick r:id="rId3"/>
              </a:rPr>
              <a:t>www.niebieskalinia.org</a:t>
            </a:r>
            <a:endParaRPr lang="pl-PL" sz="1300"/>
          </a:p>
          <a:p>
            <a:pPr lvl="0">
              <a:lnSpc>
                <a:spcPct val="90000"/>
              </a:lnSpc>
            </a:pPr>
            <a:r>
              <a:rPr lang="pl-PL" sz="1300"/>
              <a:t>800 120 226 Policyjny telefon zaufania ds. przeciwdziałania przemocy w rodzinie </a:t>
            </a:r>
          </a:p>
          <a:p>
            <a:pPr lvl="0">
              <a:lnSpc>
                <a:spcPct val="90000"/>
              </a:lnSpc>
            </a:pPr>
            <a:r>
              <a:rPr lang="pl-PL" sz="1300"/>
              <a:t>801 140 068  Pomarańczowa linia</a:t>
            </a:r>
          </a:p>
          <a:p>
            <a:pPr lvl="0">
              <a:lnSpc>
                <a:spcPct val="90000"/>
              </a:lnSpc>
            </a:pPr>
            <a:r>
              <a:rPr lang="pl-PL" sz="1300"/>
              <a:t>801 199 990 telefon zaufania narkotyki - narkomania</a:t>
            </a:r>
          </a:p>
          <a:p>
            <a:pPr lvl="0">
              <a:lnSpc>
                <a:spcPct val="90000"/>
              </a:lnSpc>
            </a:pPr>
            <a:endParaRPr lang="pl-PL" sz="1300"/>
          </a:p>
          <a:p>
            <a:pPr lvl="0">
              <a:lnSpc>
                <a:spcPct val="90000"/>
              </a:lnSpc>
            </a:pPr>
            <a:endParaRPr lang="pl-PL" sz="1300"/>
          </a:p>
          <a:p>
            <a:pPr lvl="0">
              <a:lnSpc>
                <a:spcPct val="90000"/>
              </a:lnSpc>
            </a:pPr>
            <a:endParaRPr lang="pl-PL" sz="130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9BBF2C-D4F3-91B7-6F3F-19F8727DDCAB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C22C50-5637-4CD3-A20B-F24D945E5DB2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78A88-7924-BE33-F2DE-D860F97E96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Adolescencja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8A54DF-5D38-8E1E-C4F6-05E8AA553C7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pl-PL" sz="3400" i="1"/>
              <a:t>Najbardziej złożony etap w życiu każdego człowieka</a:t>
            </a:r>
          </a:p>
          <a:p>
            <a:pPr lvl="0">
              <a:lnSpc>
                <a:spcPct val="100000"/>
              </a:lnSpc>
            </a:pPr>
            <a:endParaRPr lang="pl-PL" sz="3400" i="1"/>
          </a:p>
          <a:p>
            <a:pPr lvl="0">
              <a:lnSpc>
                <a:spcPct val="100000"/>
              </a:lnSpc>
            </a:pPr>
            <a:r>
              <a:rPr lang="pl-PL" sz="2700"/>
              <a:t>Problemy młodzieży należy </a:t>
            </a:r>
            <a:r>
              <a:rPr lang="pl-PL" sz="2700" b="1" u="sng"/>
              <a:t>zawsze </a:t>
            </a:r>
            <a:r>
              <a:rPr lang="pl-PL" sz="2700"/>
              <a:t>rozpatrywać w kontekście zmian społecznych i kulturowych, jakie zachodzą we współczesnym świecie, kraju, miejscu zamieszkania. Zmiany  otwierają </a:t>
            </a:r>
            <a:r>
              <a:rPr lang="pl-PL" sz="2700" b="1"/>
              <a:t> </a:t>
            </a:r>
            <a:r>
              <a:rPr lang="pl-PL" sz="2700" b="1" u="sng"/>
              <a:t>szanse</a:t>
            </a:r>
            <a:r>
              <a:rPr lang="pl-PL" sz="2700" b="1"/>
              <a:t> </a:t>
            </a:r>
            <a:r>
              <a:rPr lang="pl-PL" sz="2700"/>
              <a:t>samorealizacji, </a:t>
            </a:r>
            <a:r>
              <a:rPr lang="pl-PL" sz="2700" b="1" u="sng"/>
              <a:t>ale</a:t>
            </a:r>
            <a:r>
              <a:rPr lang="pl-PL" sz="2700"/>
              <a:t>  generują większe </a:t>
            </a:r>
            <a:r>
              <a:rPr lang="pl-PL" sz="2700" b="1" u="sng"/>
              <a:t>wymagania i zagrożenia</a:t>
            </a:r>
            <a:r>
              <a:rPr lang="pl-PL" sz="2700"/>
              <a:t>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BC54D3-B5A6-CCC9-10C8-26FDA9563471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DE27CB-AC1E-416F-B328-A30824ACCDBF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DEF6F-2A3E-88E4-54B1-EE24FBEF21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pl-PL" sz="4800" b="1" spc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Dziękuję za uwagę!</a:t>
            </a:r>
            <a:br>
              <a:rPr lang="pl-PL" sz="4800" b="1" spc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</a:br>
            <a:endParaRPr lang="pl-PL"/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980D7ABF-4B05-6A39-0A23-68804AE2B284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77CC73-72BD-42C0-ACDD-3A9BBD43AB4D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3C3E4C5B-FA80-E27C-9E90-2781469EB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119609" y="2261942"/>
            <a:ext cx="3291840" cy="325333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A5B12-3A0B-EE03-0090-435E078DEA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Samobójstwo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CDFF74-AAD8-2B31-C2BA-650E49FACB8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pl-PL"/>
              <a:t>Świadome odebranie sobie życia </a:t>
            </a:r>
          </a:p>
          <a:p>
            <a:pPr lvl="0">
              <a:lnSpc>
                <a:spcPct val="100000"/>
              </a:lnSpc>
            </a:pPr>
            <a:r>
              <a:rPr lang="pl-PL"/>
              <a:t>Prawnie – każdy przypadek śmierci będący wynikiem bezpośredniego lub pośredniego działania, zaniedbania, dokonanego przez ofiarę, w pełni zdającą sobie sprawę ze skutków swojego czynu</a:t>
            </a:r>
          </a:p>
          <a:p>
            <a:pPr lvl="0">
              <a:lnSpc>
                <a:spcPct val="100000"/>
              </a:lnSpc>
            </a:pPr>
            <a:endParaRPr lang="pl-PL"/>
          </a:p>
          <a:p>
            <a:pPr lvl="0">
              <a:lnSpc>
                <a:spcPct val="100000"/>
              </a:lnSpc>
            </a:pPr>
            <a:r>
              <a:rPr lang="pl-PL"/>
              <a:t>Podział :</a:t>
            </a:r>
          </a:p>
          <a:p>
            <a:pPr lvl="0">
              <a:lnSpc>
                <a:spcPct val="100000"/>
              </a:lnSpc>
            </a:pPr>
            <a:r>
              <a:rPr lang="pl-PL"/>
              <a:t>- samobójstwo dokonane- kończy się odebraniem życia wh WHO na każde dokonane samobójstwo przypada 20 prób samobójczych</a:t>
            </a:r>
          </a:p>
          <a:p>
            <a:pPr lvl="0">
              <a:lnSpc>
                <a:spcPct val="100000"/>
              </a:lnSpc>
            </a:pPr>
            <a:r>
              <a:rPr lang="pl-PL"/>
              <a:t>- usiłowane – brak odebrania życia- albo okoliczności umożliwiające odratowanie, albo zamach zapewniający odratowanie</a:t>
            </a:r>
          </a:p>
          <a:p>
            <a:pPr lvl="0">
              <a:lnSpc>
                <a:spcPct val="100000"/>
              </a:lnSpc>
            </a:pPr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2F87EA-4B77-CA11-F85B-1CDC0472BBAD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96CBB7-6B85-4E31-ABDE-AFC36725E5D9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6">
            <a:extLst>
              <a:ext uri="{FF2B5EF4-FFF2-40B4-BE49-F238E27FC236}">
                <a16:creationId xmlns:a16="http://schemas.microsoft.com/office/drawing/2014/main" id="{55E5B632-FD01-3BFD-9D56-AA89ADD08E10}"/>
              </a:ext>
            </a:extLst>
          </p:cNvPr>
          <p:cNvSpPr>
            <a:spLocks noMove="1" noResize="1"/>
          </p:cNvSpPr>
          <p:nvPr/>
        </p:nvSpPr>
        <p:spPr>
          <a:xfrm>
            <a:off x="1508" y="0"/>
            <a:ext cx="12191996" cy="6858000"/>
          </a:xfrm>
          <a:prstGeom prst="rect">
            <a:avLst/>
          </a:prstGeom>
          <a:solidFill>
            <a:srgbClr val="9BA8B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C3B2DC3-AAC2-6BB6-A6C1-3EAA041061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892171"/>
          </a:xfrm>
        </p:spPr>
        <p:txBody>
          <a:bodyPr anchor="ctr"/>
          <a:lstStyle/>
          <a:p>
            <a:pPr lvl="0"/>
            <a:r>
              <a:rPr lang="pl-PL" sz="4300" i="1">
                <a:solidFill>
                  <a:srgbClr val="FFFFFF"/>
                </a:solidFill>
              </a:rPr>
              <a:t>Z blisko 200 państwa członkowskich WHO tylko połowa dostarcza informacji nt samobójstw w grupach wiekowych 5-14 i 15-24. Brakuje wiarygodnych i porównywalnych danych dotyczących prób samobójczych w populacji rozwojowej.</a:t>
            </a:r>
          </a:p>
        </p:txBody>
      </p:sp>
      <p:sp>
        <p:nvSpPr>
          <p:cNvPr id="4" name="Prostokąt 48">
            <a:extLst>
              <a:ext uri="{FF2B5EF4-FFF2-40B4-BE49-F238E27FC236}">
                <a16:creationId xmlns:a16="http://schemas.microsoft.com/office/drawing/2014/main" id="{070CB5B7-7D25-9DC9-2B01-BF7D93CBB1FE}"/>
              </a:ext>
            </a:extLst>
          </p:cNvPr>
          <p:cNvSpPr>
            <a:spLocks noMove="1" noResize="1"/>
          </p:cNvSpPr>
          <p:nvPr/>
        </p:nvSpPr>
        <p:spPr>
          <a:xfrm>
            <a:off x="1508" y="4953003"/>
            <a:ext cx="12188952" cy="1904996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F85C1363-9593-B400-EADB-C6F7ACAFA7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50" y="5225238"/>
            <a:ext cx="10058400" cy="11430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3677D-74F0-9B9E-4588-5D2435F761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551CA2-5D01-4128-D870-2311DFDD414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Poniżej 14 rż wskaźnik samobójstw wynosi 0,59/100 tys, przy czym ponad 2x większy wśród chłopców.</a:t>
            </a:r>
          </a:p>
          <a:p>
            <a:pPr lvl="0"/>
            <a:endParaRPr lang="pl-PL"/>
          </a:p>
          <a:p>
            <a:pPr lvl="0"/>
            <a:r>
              <a:rPr lang="pl-PL"/>
              <a:t>W skali globalnej gł przyczyną zgonów wśród nastolatków są wypadki, zakażenia HIV, samobójstwa,</a:t>
            </a:r>
          </a:p>
          <a:p>
            <a:pPr lvl="0"/>
            <a:r>
              <a:rPr lang="pl-PL"/>
              <a:t>Inne źródła podają samobójsto jest na 5. pozycji po depresji, wypadkach, anemii z niedoboru żelaza, HIV.</a:t>
            </a:r>
          </a:p>
          <a:p>
            <a:pPr lvl="0"/>
            <a:r>
              <a:rPr lang="pl-PL"/>
              <a:t>W PL wskaźniki umieralności z powodu samobójstw wzrosły o 50% w latach 1970-2009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014142-2038-D04B-4C2B-412638C33D6D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09C551-EC49-4755-8D7F-FB3CD048C6B9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D016C6-F644-CFBE-2354-D1800C11FE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Znaczenie wieku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CC7EF-4CF3-26DB-7C45-A0171252D62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pl-PL" sz="1500"/>
              <a:t>Do 5 rż dzieci nie rozumieją znaczenia śmierci oraz brakuje im takiej dojrzałości poznawczej – by zaplanować działanie.</a:t>
            </a:r>
          </a:p>
          <a:p>
            <a:pPr lvl="0">
              <a:lnSpc>
                <a:spcPct val="90000"/>
              </a:lnSpc>
            </a:pPr>
            <a:r>
              <a:rPr lang="pl-PL" sz="1500"/>
              <a:t>Im młodszy wiek dziecka, tym prostsza i bardziej dostępna metoda dokonania samobójstwa, wzorowana na obserwowanych przekazach np. 9-latek trafił w internecie na nagranie „na żywo” przebiegu aktu samobójczego, następnego dnia pisały o tym lokalne gazety na 1. stronach. Chłopiec przygotował sobie potrzebne rekwizyty- widziane w internecie- podjął próbę „s” przez powieszenie, chcąc być sławnym.</a:t>
            </a:r>
          </a:p>
          <a:p>
            <a:pPr lvl="0">
              <a:lnSpc>
                <a:spcPct val="90000"/>
              </a:lnSpc>
            </a:pPr>
            <a:endParaRPr lang="pl-PL" sz="1500"/>
          </a:p>
          <a:p>
            <a:pPr lvl="0">
              <a:lnSpc>
                <a:spcPct val="90000"/>
              </a:lnSpc>
            </a:pPr>
            <a:r>
              <a:rPr lang="pl-PL" sz="1500"/>
              <a:t>Z wiekiem rośnie rozpowszechnienie depresji, używania SPA.</a:t>
            </a:r>
          </a:p>
          <a:p>
            <a:pPr lvl="0">
              <a:lnSpc>
                <a:spcPct val="90000"/>
              </a:lnSpc>
            </a:pPr>
            <a:endParaRPr lang="pl-PL" sz="1500"/>
          </a:p>
          <a:p>
            <a:pPr lvl="0">
              <a:lnSpc>
                <a:spcPct val="90000"/>
              </a:lnSpc>
            </a:pPr>
            <a:r>
              <a:rPr lang="pl-PL" sz="1500"/>
              <a:t>W okresie przedpokwitaniowym znaczący wpływ relacji rodzinnych</a:t>
            </a:r>
          </a:p>
          <a:p>
            <a:pPr lvl="0">
              <a:lnSpc>
                <a:spcPct val="90000"/>
              </a:lnSpc>
            </a:pPr>
            <a:endParaRPr lang="pl-PL" sz="1500"/>
          </a:p>
          <a:p>
            <a:pPr lvl="0">
              <a:lnSpc>
                <a:spcPct val="90000"/>
              </a:lnSpc>
            </a:pPr>
            <a:r>
              <a:rPr lang="pl-PL" sz="1500"/>
              <a:t>W okresie dojrzewania znaczący wpływ relacji rówieśniczych.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25D55B-B410-F419-6E87-DCB91C5A9A86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096CCB-A635-4DFB-8719-CDC5304D4722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A51EC-F2DA-96B0-3D72-18A33F0A71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2E89C9-4EB8-B824-885E-0CCD03FD7BD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pl-PL" sz="1800"/>
              <a:t>Dysfunkcjonalność rodziny podnosi ryzyko wystąpienia zachowań samobójczych, nie jest jednak czynnikiem decydującym-problem może dotyczyć młodzieży ze wszystkich środowisk i warstw społecznych</a:t>
            </a:r>
          </a:p>
          <a:p>
            <a:pPr lvl="0">
              <a:lnSpc>
                <a:spcPct val="90000"/>
              </a:lnSpc>
            </a:pPr>
            <a:r>
              <a:rPr lang="pl-PL" sz="1800"/>
              <a:t>Sytuacja rodzinna –choroby psychiczne członków rodziny, zaniedbanie, przemoc, nałogi</a:t>
            </a:r>
          </a:p>
          <a:p>
            <a:pPr lvl="0">
              <a:lnSpc>
                <a:spcPct val="90000"/>
              </a:lnSpc>
            </a:pPr>
            <a:r>
              <a:rPr lang="pl-PL" sz="1800"/>
              <a:t>Izolacja społeczna</a:t>
            </a:r>
          </a:p>
          <a:p>
            <a:pPr lvl="0">
              <a:lnSpc>
                <a:spcPct val="90000"/>
              </a:lnSpc>
            </a:pPr>
            <a:r>
              <a:rPr lang="pl-PL" sz="1800"/>
              <a:t>Choroby somatyczne i psychiczne</a:t>
            </a:r>
          </a:p>
          <a:p>
            <a:pPr lvl="0">
              <a:lnSpc>
                <a:spcPct val="90000"/>
              </a:lnSpc>
            </a:pPr>
            <a:r>
              <a:rPr lang="pl-PL" sz="1800"/>
              <a:t>Stresujące wydarzenia</a:t>
            </a:r>
          </a:p>
          <a:p>
            <a:pPr lvl="0">
              <a:lnSpc>
                <a:spcPct val="90000"/>
              </a:lnSpc>
            </a:pPr>
            <a:endParaRPr lang="pl-PL" sz="1800"/>
          </a:p>
          <a:p>
            <a:pPr lvl="0">
              <a:lnSpc>
                <a:spcPct val="90000"/>
              </a:lnSpc>
            </a:pPr>
            <a:r>
              <a:rPr lang="pl-PL" sz="1800"/>
              <a:t>Liczne opracowania wskazują na znaczącą rolę środowiska rodzinnego w tym szczególnie </a:t>
            </a:r>
            <a:r>
              <a:rPr lang="pl-PL" sz="1800" b="1">
                <a:effectLst>
                  <a:outerShdw dist="38096" dir="2700000">
                    <a:srgbClr val="000000"/>
                  </a:outerShdw>
                </a:effectLst>
              </a:rPr>
              <a:t>brak poczucia bezpieczeństwa</a:t>
            </a:r>
          </a:p>
          <a:p>
            <a:pPr lvl="0">
              <a:lnSpc>
                <a:spcPct val="90000"/>
              </a:lnSpc>
            </a:pPr>
            <a:endParaRPr lang="pl-PL" sz="180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F4BA31-65FD-A91A-515B-43E783F952A1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D05332-0541-4912-AC79-F8EBDB94C6BC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4949C8-1127-7601-8275-1FC387B8AD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810C5F-34B8-BCA8-88E2-D3FA2E9A144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pl-PL"/>
              <a:t>rozwód rodziców, </a:t>
            </a:r>
          </a:p>
          <a:p>
            <a:pPr lvl="0">
              <a:lnSpc>
                <a:spcPct val="100000"/>
              </a:lnSpc>
            </a:pPr>
            <a:r>
              <a:rPr lang="pl-PL"/>
              <a:t>separację, </a:t>
            </a:r>
          </a:p>
          <a:p>
            <a:pPr lvl="0">
              <a:lnSpc>
                <a:spcPct val="100000"/>
              </a:lnSpc>
            </a:pPr>
            <a:r>
              <a:rPr lang="pl-PL"/>
              <a:t>ponowne małżeństwo, </a:t>
            </a:r>
          </a:p>
          <a:p>
            <a:pPr lvl="0">
              <a:lnSpc>
                <a:spcPct val="100000"/>
              </a:lnSpc>
            </a:pPr>
            <a:r>
              <a:rPr lang="pl-PL"/>
              <a:t>zachowania samobójcze rodziców, </a:t>
            </a:r>
          </a:p>
          <a:p>
            <a:pPr lvl="0">
              <a:lnSpc>
                <a:spcPct val="100000"/>
              </a:lnSpc>
            </a:pPr>
            <a:r>
              <a:rPr lang="pl-PL"/>
              <a:t>nasilone konflikty rodzinne, </a:t>
            </a:r>
          </a:p>
          <a:p>
            <a:pPr lvl="0">
              <a:lnSpc>
                <a:spcPct val="100000"/>
              </a:lnSpc>
            </a:pPr>
            <a:r>
              <a:rPr lang="pl-PL"/>
              <a:t>nieprawidłowa komunikacja wewnątrzrodzinna ,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pl-PL"/>
              <a:t> skrajnie wysokie lub niskie oczekiwania rodziców,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pl-PL"/>
              <a:t>nadmierna kontrola z ich strony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A17874-1F04-3CD2-2557-CBB5AC82016F}"/>
              </a:ext>
            </a:extLst>
          </p:cNvPr>
          <p:cNvSpPr txBox="1"/>
          <p:nvPr/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920BD3-1D06-4152-9912-306379E990B4}" type="datetime1">
              <a:rPr lang="pl-PL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22.11.2023</a:t>
            </a:fld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%7b1294C2BF-017E-4F27-88A7-4CCB17E2C588%7dtf56160789_win32</Template>
  <TotalTime>3529</TotalTime>
  <Words>1508</Words>
  <Application>Microsoft Office PowerPoint</Application>
  <PresentationFormat>Panoramiczny</PresentationFormat>
  <Paragraphs>180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Bookman Old Style</vt:lpstr>
      <vt:lpstr>Calibri</vt:lpstr>
      <vt:lpstr>Franklin Gothic Book</vt:lpstr>
      <vt:lpstr>Times New Roman</vt:lpstr>
      <vt:lpstr>1_RetrospectVTI</vt:lpstr>
      <vt:lpstr>Próby samobójcze w populacji dzieci i młodzieży</vt:lpstr>
      <vt:lpstr>Zdrowie psychiczne</vt:lpstr>
      <vt:lpstr>Adolescencja</vt:lpstr>
      <vt:lpstr>Samobójstwo</vt:lpstr>
      <vt:lpstr>Z blisko 200 państwa członkowskich WHO tylko połowa dostarcza informacji nt samobójstw w grupach wiekowych 5-14 i 15-24. Brakuje wiarygodnych i porównywalnych danych dotyczących prób samobójczych w populacji rozwojowej.</vt:lpstr>
      <vt:lpstr>Prezentacja programu PowerPoint</vt:lpstr>
      <vt:lpstr>Znaczenie wieku</vt:lpstr>
      <vt:lpstr>Przyczyny</vt:lpstr>
      <vt:lpstr>Przyczyny</vt:lpstr>
      <vt:lpstr>Opis badania prof. Marta Studzińska-Makara</vt:lpstr>
      <vt:lpstr>cd</vt:lpstr>
      <vt:lpstr>Analiza badania</vt:lpstr>
      <vt:lpstr>Okoliczności </vt:lpstr>
      <vt:lpstr>Motywy</vt:lpstr>
      <vt:lpstr>UWAGA!!!!</vt:lpstr>
      <vt:lpstr>Badanie prof. Gmitrowicz</vt:lpstr>
      <vt:lpstr>Do kogo wg badania zwracają się o pomoc</vt:lpstr>
      <vt:lpstr>Ważne </vt:lpstr>
      <vt:lpstr>Pacjent z ryzykiem samobójczym</vt:lpstr>
      <vt:lpstr>Pacjent z ryzykiem samobójczym</vt:lpstr>
      <vt:lpstr>Prezentacja programu PowerPoint</vt:lpstr>
      <vt:lpstr>Prezentacja programu PowerPoint</vt:lpstr>
      <vt:lpstr>Fragment komiksu dla młodzieży „Czarne fale”</vt:lpstr>
      <vt:lpstr>Zasada 4xZ</vt:lpstr>
      <vt:lpstr>Prezentacja programu PowerPoint</vt:lpstr>
      <vt:lpstr>!!!!</vt:lpstr>
      <vt:lpstr>Pamiętaj, że…</vt:lpstr>
      <vt:lpstr>Zwróć uwagę</vt:lpstr>
      <vt:lpstr>Wsparcie</vt:lpstr>
      <vt:lpstr>Dziękuję za uwagę!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Próby samobójcze w populacji dzieci i młodzieży</dc:title>
  <dc:creator>Kinga Maśnica</dc:creator>
  <cp:lastModifiedBy>Jakub Heród</cp:lastModifiedBy>
  <cp:revision>20</cp:revision>
  <dcterms:created xsi:type="dcterms:W3CDTF">2023-11-06T21:22:03Z</dcterms:created>
  <dcterms:modified xsi:type="dcterms:W3CDTF">2023-11-22T09:44:56Z</dcterms:modified>
</cp:coreProperties>
</file>