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95" r:id="rId3"/>
    <p:sldId id="276" r:id="rId4"/>
    <p:sldId id="269" r:id="rId5"/>
    <p:sldId id="270" r:id="rId6"/>
    <p:sldId id="259" r:id="rId7"/>
    <p:sldId id="264" r:id="rId8"/>
    <p:sldId id="265" r:id="rId9"/>
    <p:sldId id="284" r:id="rId10"/>
    <p:sldId id="266" r:id="rId11"/>
    <p:sldId id="287" r:id="rId12"/>
    <p:sldId id="289" r:id="rId13"/>
    <p:sldId id="290" r:id="rId14"/>
    <p:sldId id="291" r:id="rId15"/>
    <p:sldId id="292" r:id="rId16"/>
    <p:sldId id="293" r:id="rId17"/>
    <p:sldId id="272" r:id="rId18"/>
    <p:sldId id="277" r:id="rId19"/>
    <p:sldId id="280" r:id="rId20"/>
    <p:sldId id="274" r:id="rId21"/>
    <p:sldId id="275" r:id="rId22"/>
    <p:sldId id="262" r:id="rId23"/>
    <p:sldId id="261" r:id="rId24"/>
    <p:sldId id="279" r:id="rId25"/>
    <p:sldId id="294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D7BEF-38E9-4F48-B15F-257E7F26DF5B}" type="datetimeFigureOut">
              <a:rPr lang="pl-PL" smtClean="0"/>
              <a:t>16.11.2022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FBECA-4C18-42F9-A933-86F44D2C68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6075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FBECA-4C18-42F9-A933-86F44D2C68EA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7254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D6D5C30-A92B-46C4-8DC9-262607EF2CDE}" type="datetimeFigureOut">
              <a:rPr lang="pl-PL" smtClean="0"/>
              <a:t>16.11.2022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EAA3-FB58-4080-9A86-F3A6F12673E8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444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D5C30-A92B-46C4-8DC9-262607EF2CDE}" type="datetimeFigureOut">
              <a:rPr lang="pl-PL" smtClean="0"/>
              <a:t>16.11.2022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EAA3-FB58-4080-9A86-F3A6F12673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751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D5C30-A92B-46C4-8DC9-262607EF2CDE}" type="datetimeFigureOut">
              <a:rPr lang="pl-PL" smtClean="0"/>
              <a:t>16.11.2022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EAA3-FB58-4080-9A86-F3A6F12673E8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409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D5C30-A92B-46C4-8DC9-262607EF2CDE}" type="datetimeFigureOut">
              <a:rPr lang="pl-PL" smtClean="0"/>
              <a:t>16.11.2022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EAA3-FB58-4080-9A86-F3A6F12673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612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D5C30-A92B-46C4-8DC9-262607EF2CDE}" type="datetimeFigureOut">
              <a:rPr lang="pl-PL" smtClean="0"/>
              <a:t>16.11.2022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EAA3-FB58-4080-9A86-F3A6F12673E8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36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D5C30-A92B-46C4-8DC9-262607EF2CDE}" type="datetimeFigureOut">
              <a:rPr lang="pl-PL" smtClean="0"/>
              <a:t>16.11.2022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EAA3-FB58-4080-9A86-F3A6F12673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7107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D5C30-A92B-46C4-8DC9-262607EF2CDE}" type="datetimeFigureOut">
              <a:rPr lang="pl-PL" smtClean="0"/>
              <a:t>16.11.2022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EAA3-FB58-4080-9A86-F3A6F12673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161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D5C30-A92B-46C4-8DC9-262607EF2CDE}" type="datetimeFigureOut">
              <a:rPr lang="pl-PL" smtClean="0"/>
              <a:t>16.11.2022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EAA3-FB58-4080-9A86-F3A6F12673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6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D5C30-A92B-46C4-8DC9-262607EF2CDE}" type="datetimeFigureOut">
              <a:rPr lang="pl-PL" smtClean="0"/>
              <a:t>16.11.2022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EAA3-FB58-4080-9A86-F3A6F12673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139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D5C30-A92B-46C4-8DC9-262607EF2CDE}" type="datetimeFigureOut">
              <a:rPr lang="pl-PL" smtClean="0"/>
              <a:t>16.11.2022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EAA3-FB58-4080-9A86-F3A6F12673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2608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D5C30-A92B-46C4-8DC9-262607EF2CDE}" type="datetimeFigureOut">
              <a:rPr lang="pl-PL" smtClean="0"/>
              <a:t>16.11.2022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EAA3-FB58-4080-9A86-F3A6F12673E8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075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D6D5C30-A92B-46C4-8DC9-262607EF2CDE}" type="datetimeFigureOut">
              <a:rPr lang="pl-PL" smtClean="0"/>
              <a:t>16.11.2022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561EAA3-FB58-4080-9A86-F3A6F12673E8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49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Czy pomaganie szkodzi?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Dr Andrzej Świerczek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902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7043" y="280416"/>
            <a:ext cx="9720072" cy="1499616"/>
          </a:xfrm>
        </p:spPr>
        <p:txBody>
          <a:bodyPr/>
          <a:lstStyle/>
          <a:p>
            <a:r>
              <a:rPr lang="pl-PL" dirty="0" smtClean="0"/>
              <a:t>Czynniki sprzyjające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9659" y="1985554"/>
            <a:ext cx="10244763" cy="458419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sz="2800" dirty="0"/>
              <a:t>długotrwały stres;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800" dirty="0"/>
              <a:t>nadmiar obowiązków i </a:t>
            </a:r>
            <a:r>
              <a:rPr lang="pl-PL" sz="2800" dirty="0" smtClean="0"/>
              <a:t>presja </a:t>
            </a:r>
            <a:r>
              <a:rPr lang="pl-PL" sz="2800" dirty="0"/>
              <a:t>czasu;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800" dirty="0" smtClean="0"/>
              <a:t>monotonia </a:t>
            </a:r>
            <a:r>
              <a:rPr lang="pl-PL" sz="2800" dirty="0"/>
              <a:t>wykonywanych czynności;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800" dirty="0"/>
              <a:t>brak wsparcia i rywalizację w miejscu pracy</a:t>
            </a:r>
            <a:r>
              <a:rPr lang="pl-PL" sz="2800" dirty="0" smtClean="0"/>
              <a:t>;</a:t>
            </a:r>
            <a:endParaRPr lang="pl-PL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pl-PL" sz="2800" dirty="0" smtClean="0"/>
              <a:t>zaburzoną </a:t>
            </a:r>
            <a:r>
              <a:rPr lang="pl-PL" sz="2800" dirty="0"/>
              <a:t>równowagę między pracą a życiem osobistym, brak czasu na odpoczynek;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800" dirty="0"/>
              <a:t>brak możliwości rozwoju zawodowego;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800" dirty="0"/>
              <a:t>brak możliwości osiągnięcia zamierzonych rezultatów pomimo dużego wysiłku wkładanego w działanie.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11156554" y="1841427"/>
            <a:ext cx="1462166" cy="4872446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5400" b="1" dirty="0" smtClean="0">
                <a:solidFill>
                  <a:srgbClr val="FF0000"/>
                </a:solidFill>
              </a:rPr>
              <a:t>S</a:t>
            </a:r>
          </a:p>
          <a:p>
            <a:pPr marL="0" indent="0">
              <a:buNone/>
            </a:pPr>
            <a:r>
              <a:rPr lang="pl-PL" sz="5400" b="1" dirty="0" smtClean="0">
                <a:solidFill>
                  <a:srgbClr val="FF0000"/>
                </a:solidFill>
              </a:rPr>
              <a:t>T</a:t>
            </a:r>
          </a:p>
          <a:p>
            <a:pPr marL="0" indent="0">
              <a:buNone/>
            </a:pPr>
            <a:r>
              <a:rPr lang="pl-PL" sz="5400" b="1" dirty="0" smtClean="0">
                <a:solidFill>
                  <a:srgbClr val="FF0000"/>
                </a:solidFill>
              </a:rPr>
              <a:t>R</a:t>
            </a:r>
          </a:p>
          <a:p>
            <a:pPr marL="0" indent="0">
              <a:buNone/>
            </a:pPr>
            <a:r>
              <a:rPr lang="pl-PL" sz="5400" b="1" dirty="0" smtClean="0">
                <a:solidFill>
                  <a:srgbClr val="FF0000"/>
                </a:solidFill>
              </a:rPr>
              <a:t>E</a:t>
            </a:r>
          </a:p>
          <a:p>
            <a:pPr marL="0" indent="0">
              <a:buNone/>
            </a:pPr>
            <a:r>
              <a:rPr lang="pl-PL" sz="5400" b="1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99230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128" y="905691"/>
            <a:ext cx="9720073" cy="5403669"/>
          </a:xfrm>
        </p:spPr>
        <p:txBody>
          <a:bodyPr>
            <a:normAutofit/>
          </a:bodyPr>
          <a:lstStyle/>
          <a:p>
            <a:endParaRPr lang="pl-PL" sz="7200" cap="all" spc="100" dirty="0" smtClean="0">
              <a:solidFill>
                <a:prstClr val="black">
                  <a:lumMod val="95000"/>
                  <a:lumOff val="5000"/>
                </a:prstClr>
              </a:solidFill>
              <a:latin typeface="Tw Cen MT Condensed" panose="020B0606020104020203"/>
              <a:ea typeface="+mj-ea"/>
              <a:cs typeface="+mj-cs"/>
            </a:endParaRPr>
          </a:p>
          <a:p>
            <a:pPr algn="ctr"/>
            <a:r>
              <a:rPr lang="pl-PL" sz="7200" b="1" cap="all" spc="1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  <a:ea typeface="+mj-ea"/>
                <a:cs typeface="+mj-cs"/>
              </a:rPr>
              <a:t>Jak </a:t>
            </a:r>
            <a:r>
              <a:rPr lang="pl-PL" sz="7200" b="1" cap="all" spc="100" dirty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  <a:ea typeface="+mj-ea"/>
                <a:cs typeface="+mj-cs"/>
              </a:rPr>
              <a:t>uniknąć </a:t>
            </a:r>
            <a:r>
              <a:rPr lang="pl-PL" sz="7200" b="1" cap="all" spc="1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  <a:ea typeface="+mj-ea"/>
                <a:cs typeface="+mj-cs"/>
              </a:rPr>
              <a:t>wypalenia zawodowego ? </a:t>
            </a:r>
            <a:endParaRPr lang="pl-PL" sz="7200" b="1" dirty="0"/>
          </a:p>
        </p:txBody>
      </p:sp>
    </p:spTree>
    <p:extLst>
      <p:ext uri="{BB962C8B-B14F-4D97-AF65-F5344CB8AC3E}">
        <p14:creationId xmlns:p14="http://schemas.microsoft.com/office/powerpoint/2010/main" val="218935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827058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Dbaj o równowagę między życiem prywatnym a zawodowym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128" y="2412274"/>
            <a:ext cx="10662775" cy="3897086"/>
          </a:xfrm>
        </p:spPr>
        <p:txBody>
          <a:bodyPr/>
          <a:lstStyle/>
          <a:p>
            <a:r>
              <a:rPr lang="pl-PL" sz="3600" dirty="0" smtClean="0"/>
              <a:t>- </a:t>
            </a:r>
            <a:r>
              <a:rPr lang="pl-PL" dirty="0" smtClean="0"/>
              <a:t> </a:t>
            </a:r>
            <a:r>
              <a:rPr lang="pl-PL" sz="3600" dirty="0" smtClean="0"/>
              <a:t>Praca to praca, Czas wolny to czas wolny </a:t>
            </a:r>
          </a:p>
          <a:p>
            <a:r>
              <a:rPr lang="pl-PL" sz="3600" dirty="0" smtClean="0"/>
              <a:t>- Wyłącz telefon</a:t>
            </a:r>
          </a:p>
          <a:p>
            <a:r>
              <a:rPr lang="pl-PL" sz="3600" dirty="0" smtClean="0"/>
              <a:t>- Zaplanuj codzienne czynności relaksacyjne</a:t>
            </a:r>
          </a:p>
          <a:p>
            <a:r>
              <a:rPr lang="pl-PL" sz="3600" dirty="0" smtClean="0"/>
              <a:t>- Spotkania towarzyskie </a:t>
            </a:r>
          </a:p>
          <a:p>
            <a:r>
              <a:rPr lang="pl-PL" sz="3600" dirty="0" smtClean="0"/>
              <a:t>- </a:t>
            </a:r>
            <a:r>
              <a:rPr lang="pl-PL" sz="3600" u="sng" dirty="0" smtClean="0"/>
              <a:t>Hobby i pasje – minimum 15 minut dziennie</a:t>
            </a:r>
          </a:p>
        </p:txBody>
      </p:sp>
    </p:spTree>
    <p:extLst>
      <p:ext uri="{BB962C8B-B14F-4D97-AF65-F5344CB8AC3E}">
        <p14:creationId xmlns:p14="http://schemas.microsoft.com/office/powerpoint/2010/main" val="234335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Prowadź zdrowy tryb życia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– Wysypiaj się</a:t>
            </a:r>
          </a:p>
          <a:p>
            <a:r>
              <a:rPr lang="pl-PL" sz="3600" dirty="0" smtClean="0"/>
              <a:t>- </a:t>
            </a:r>
            <a:r>
              <a:rPr lang="pl-PL" sz="3600" dirty="0"/>
              <a:t>Z</a:t>
            </a:r>
            <a:r>
              <a:rPr lang="pl-PL" sz="3600" dirty="0" smtClean="0"/>
              <a:t>bilansowana dieta</a:t>
            </a:r>
          </a:p>
          <a:p>
            <a:r>
              <a:rPr lang="pl-PL" sz="3600" dirty="0" smtClean="0"/>
              <a:t>- Ćwiczenia oddechowe</a:t>
            </a:r>
            <a:endParaRPr lang="pl-PL" sz="3600" dirty="0" smtClean="0"/>
          </a:p>
          <a:p>
            <a:r>
              <a:rPr lang="pl-PL" sz="3600" dirty="0" smtClean="0"/>
              <a:t>- A</a:t>
            </a:r>
            <a:r>
              <a:rPr lang="pl-PL" sz="3600" dirty="0" smtClean="0"/>
              <a:t>ktywności fizyczna </a:t>
            </a:r>
          </a:p>
          <a:p>
            <a:r>
              <a:rPr lang="pl-PL" sz="3600" dirty="0" smtClean="0"/>
              <a:t>- </a:t>
            </a:r>
            <a:r>
              <a:rPr lang="pl-PL" sz="3600" u="sng" dirty="0" smtClean="0"/>
              <a:t>Spacer i jego ukryte moce</a:t>
            </a:r>
          </a:p>
          <a:p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227644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 pracy ustalaj realistyczne, możliwe do osiągnięcia cele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8308" y="2368730"/>
            <a:ext cx="11164389" cy="4310743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1CADE4"/>
              </a:buClr>
            </a:pPr>
            <a:r>
              <a:rPr lang="pl-PL" sz="4200" dirty="0" smtClean="0">
                <a:solidFill>
                  <a:prstClr val="black"/>
                </a:solidFill>
              </a:rPr>
              <a:t>- „Róbmy swoje”</a:t>
            </a:r>
            <a:endParaRPr lang="pl-PL" sz="4200" dirty="0">
              <a:solidFill>
                <a:prstClr val="black"/>
              </a:solidFill>
            </a:endParaRPr>
          </a:p>
          <a:p>
            <a:pPr lvl="0">
              <a:buClr>
                <a:srgbClr val="1CADE4"/>
              </a:buClr>
            </a:pPr>
            <a:r>
              <a:rPr lang="pl-PL" sz="4200" dirty="0">
                <a:solidFill>
                  <a:prstClr val="black"/>
                </a:solidFill>
              </a:rPr>
              <a:t>- O</a:t>
            </a:r>
            <a:r>
              <a:rPr lang="pl-PL" sz="4200" dirty="0" smtClean="0">
                <a:solidFill>
                  <a:prstClr val="black"/>
                </a:solidFill>
              </a:rPr>
              <a:t>ddzielić </a:t>
            </a:r>
            <a:r>
              <a:rPr lang="pl-PL" sz="4200" dirty="0">
                <a:solidFill>
                  <a:prstClr val="black"/>
                </a:solidFill>
              </a:rPr>
              <a:t>swoją sprawczość od całego systemu</a:t>
            </a:r>
          </a:p>
          <a:p>
            <a:pPr lvl="0">
              <a:buClr>
                <a:srgbClr val="1CADE4"/>
              </a:buClr>
            </a:pPr>
            <a:r>
              <a:rPr lang="pl-PL" sz="4200" dirty="0">
                <a:solidFill>
                  <a:prstClr val="black"/>
                </a:solidFill>
              </a:rPr>
              <a:t>- </a:t>
            </a:r>
            <a:r>
              <a:rPr lang="pl-PL" sz="4200" dirty="0" smtClean="0">
                <a:solidFill>
                  <a:prstClr val="black"/>
                </a:solidFill>
              </a:rPr>
              <a:t> Uczciwość </a:t>
            </a:r>
            <a:r>
              <a:rPr lang="pl-PL" sz="4200" dirty="0">
                <a:solidFill>
                  <a:prstClr val="black"/>
                </a:solidFill>
              </a:rPr>
              <a:t>w kontaktach interpersonalnych (źle/dobrze)</a:t>
            </a:r>
          </a:p>
          <a:p>
            <a:pPr lvl="0">
              <a:buClr>
                <a:srgbClr val="1CADE4"/>
              </a:buClr>
            </a:pPr>
            <a:r>
              <a:rPr lang="pl-PL" sz="4200" dirty="0">
                <a:solidFill>
                  <a:prstClr val="black"/>
                </a:solidFill>
              </a:rPr>
              <a:t>- </a:t>
            </a:r>
            <a:r>
              <a:rPr lang="pl-PL" sz="4200" dirty="0" smtClean="0">
                <a:solidFill>
                  <a:prstClr val="black"/>
                </a:solidFill>
              </a:rPr>
              <a:t>Szacunek </a:t>
            </a:r>
            <a:r>
              <a:rPr lang="pl-PL" sz="4200" dirty="0">
                <a:solidFill>
                  <a:prstClr val="black"/>
                </a:solidFill>
              </a:rPr>
              <a:t>do drugiego człowieka </a:t>
            </a:r>
          </a:p>
          <a:p>
            <a:pPr lvl="0">
              <a:buClr>
                <a:srgbClr val="1CADE4"/>
              </a:buClr>
            </a:pPr>
            <a:r>
              <a:rPr lang="pl-PL" sz="4200" dirty="0">
                <a:solidFill>
                  <a:prstClr val="black"/>
                </a:solidFill>
              </a:rPr>
              <a:t>- </a:t>
            </a:r>
            <a:r>
              <a:rPr lang="pl-PL" sz="4200" dirty="0" smtClean="0">
                <a:solidFill>
                  <a:prstClr val="black"/>
                </a:solidFill>
              </a:rPr>
              <a:t>Ustalenie </a:t>
            </a:r>
            <a:r>
              <a:rPr lang="pl-PL" sz="4200" dirty="0">
                <a:solidFill>
                  <a:prstClr val="black"/>
                </a:solidFill>
              </a:rPr>
              <a:t>i trzymanie granic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115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97510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Pracuj nad poczuciem własnej wartości, odpornością na stres </a:t>
            </a:r>
            <a:r>
              <a:rPr lang="pl-PL" dirty="0" smtClean="0"/>
              <a:t>   i </a:t>
            </a:r>
            <a:r>
              <a:rPr lang="pl-PL" dirty="0"/>
              <a:t>umiejętnością stawiania </a:t>
            </a:r>
            <a:r>
              <a:rPr lang="pl-PL" dirty="0" smtClean="0"/>
              <a:t>granic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128" y="2725782"/>
            <a:ext cx="9720073" cy="3583577"/>
          </a:xfrm>
        </p:spPr>
        <p:txBody>
          <a:bodyPr/>
          <a:lstStyle/>
          <a:p>
            <a:r>
              <a:rPr lang="pl-PL" sz="3600" dirty="0" smtClean="0"/>
              <a:t>- Można się tego nauczyć </a:t>
            </a:r>
          </a:p>
          <a:p>
            <a:r>
              <a:rPr lang="pl-PL" dirty="0" smtClean="0"/>
              <a:t> </a:t>
            </a:r>
            <a:r>
              <a:rPr lang="pl-PL" sz="3600" dirty="0" smtClean="0"/>
              <a:t>- Warsztaty</a:t>
            </a:r>
          </a:p>
          <a:p>
            <a:r>
              <a:rPr lang="pl-PL" sz="3600" dirty="0" smtClean="0"/>
              <a:t>- Treningi </a:t>
            </a:r>
          </a:p>
          <a:p>
            <a:r>
              <a:rPr lang="pl-PL" sz="3600" dirty="0" smtClean="0"/>
              <a:t>- Ćwiczenia </a:t>
            </a:r>
          </a:p>
          <a:p>
            <a:r>
              <a:rPr lang="pl-PL" sz="3600" dirty="0" smtClean="0"/>
              <a:t>- Szkolenia 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254260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Walcz </a:t>
            </a:r>
            <a:r>
              <a:rPr lang="pl-PL" dirty="0"/>
              <a:t>z rutyną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dbaj o rozwój </a:t>
            </a:r>
            <a:r>
              <a:rPr lang="pl-PL" dirty="0" smtClean="0"/>
              <a:t>zawodowy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128" y="2447109"/>
            <a:ext cx="9720073" cy="3862251"/>
          </a:xfrm>
        </p:spPr>
        <p:txBody>
          <a:bodyPr>
            <a:normAutofit/>
          </a:bodyPr>
          <a:lstStyle/>
          <a:p>
            <a:r>
              <a:rPr lang="pl-PL" sz="3600" dirty="0"/>
              <a:t>- </a:t>
            </a:r>
            <a:r>
              <a:rPr lang="pl-PL" sz="3600" dirty="0" smtClean="0"/>
              <a:t>Awans zawodowy </a:t>
            </a:r>
            <a:endParaRPr lang="pl-PL" sz="3600" dirty="0"/>
          </a:p>
          <a:p>
            <a:r>
              <a:rPr lang="pl-PL" sz="3600" dirty="0"/>
              <a:t>- </a:t>
            </a:r>
            <a:r>
              <a:rPr lang="pl-PL" sz="3600" dirty="0" smtClean="0"/>
              <a:t>Studia podyplomowe</a:t>
            </a:r>
            <a:endParaRPr lang="pl-PL" sz="3600" dirty="0"/>
          </a:p>
          <a:p>
            <a:r>
              <a:rPr lang="pl-PL" sz="3600" dirty="0"/>
              <a:t>- </a:t>
            </a:r>
            <a:r>
              <a:rPr lang="pl-PL" sz="3600" dirty="0" smtClean="0"/>
              <a:t>Szkolenia </a:t>
            </a:r>
          </a:p>
          <a:p>
            <a:r>
              <a:rPr lang="pl-PL" sz="3600" dirty="0" smtClean="0"/>
              <a:t>- Konferencje naukowe </a:t>
            </a:r>
            <a:r>
              <a:rPr lang="pl-PL" sz="3600" dirty="0" smtClean="0">
                <a:sym typeface="Wingdings" panose="05000000000000000000" pitchFamily="2" charset="2"/>
              </a:rPr>
              <a:t> </a:t>
            </a:r>
            <a:endParaRPr lang="pl-PL" sz="36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422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128" y="585215"/>
            <a:ext cx="9720072" cy="1931561"/>
          </a:xfrm>
        </p:spPr>
        <p:txBody>
          <a:bodyPr/>
          <a:lstStyle/>
          <a:p>
            <a:pPr algn="ctr"/>
            <a:r>
              <a:rPr lang="pl-PL" dirty="0" smtClean="0"/>
              <a:t>Jak poradzić sobie </a:t>
            </a:r>
            <a:br>
              <a:rPr lang="pl-PL" dirty="0" smtClean="0"/>
            </a:br>
            <a:r>
              <a:rPr lang="pl-PL" dirty="0" smtClean="0"/>
              <a:t>z wypaleniem?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128" y="3004456"/>
            <a:ext cx="9720073" cy="3304903"/>
          </a:xfrm>
        </p:spPr>
        <p:txBody>
          <a:bodyPr/>
          <a:lstStyle/>
          <a:p>
            <a:r>
              <a:rPr lang="pl-PL" sz="3600" dirty="0" smtClean="0"/>
              <a:t>Pomoc psychologiczna </a:t>
            </a:r>
          </a:p>
          <a:p>
            <a:r>
              <a:rPr lang="pl-PL" sz="3600" dirty="0" smtClean="0"/>
              <a:t>Pomoc psychoterapeutyczna </a:t>
            </a:r>
          </a:p>
          <a:p>
            <a:r>
              <a:rPr lang="pl-PL" sz="3600" dirty="0" smtClean="0"/>
              <a:t>Urlop/odpoczynek</a:t>
            </a:r>
          </a:p>
          <a:p>
            <a:r>
              <a:rPr lang="pl-PL" sz="3600" dirty="0" smtClean="0"/>
              <a:t>Zmiana pracy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688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818350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Jak pomagać innym,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bez </a:t>
            </a:r>
            <a:r>
              <a:rPr lang="pl-PL" dirty="0"/>
              <a:t>szkody dla siebie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128" y="2577736"/>
            <a:ext cx="9720073" cy="3731623"/>
          </a:xfrm>
        </p:spPr>
        <p:txBody>
          <a:bodyPr/>
          <a:lstStyle/>
          <a:p>
            <a:r>
              <a:rPr lang="pl-PL" sz="2800" dirty="0"/>
              <a:t>- </a:t>
            </a:r>
            <a:r>
              <a:rPr lang="pl-PL" sz="2800" dirty="0" err="1"/>
              <a:t>Marry</a:t>
            </a:r>
            <a:r>
              <a:rPr lang="pl-PL" sz="2800" dirty="0"/>
              <a:t> Richmond – Metoda Indywidualnego Przypadku</a:t>
            </a:r>
          </a:p>
          <a:p>
            <a:r>
              <a:rPr lang="pl-PL" sz="2800" dirty="0" smtClean="0"/>
              <a:t>- Zasada indywidualizacji</a:t>
            </a:r>
          </a:p>
          <a:p>
            <a:r>
              <a:rPr lang="pl-PL" sz="2800" dirty="0" smtClean="0"/>
              <a:t>- </a:t>
            </a:r>
            <a:r>
              <a:rPr lang="pl-PL" sz="2800" u="sng" dirty="0" smtClean="0"/>
              <a:t>Nie można pomagać </a:t>
            </a:r>
            <a:r>
              <a:rPr lang="pl-PL" sz="2800" b="1" u="sng" dirty="0" smtClean="0"/>
              <a:t>prędko</a:t>
            </a:r>
            <a:r>
              <a:rPr lang="pl-PL" sz="2800" u="sng" dirty="0" smtClean="0"/>
              <a:t>, bez namysłu i częściowo</a:t>
            </a:r>
            <a:r>
              <a:rPr lang="pl-PL" sz="2800" dirty="0" smtClean="0"/>
              <a:t>. Konieczna jest diagnoza</a:t>
            </a:r>
          </a:p>
          <a:p>
            <a:r>
              <a:rPr lang="pl-PL" sz="2800" dirty="0" smtClean="0"/>
              <a:t>- Aby pomagać potrzebna jest wiedza życiowa i wykształcenie specjalistyczne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621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818350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Jak </a:t>
            </a:r>
            <a:r>
              <a:rPr lang="pl-PL" dirty="0" smtClean="0"/>
              <a:t>nie zaszkodzić sobie?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128" y="2577736"/>
            <a:ext cx="9720073" cy="3731623"/>
          </a:xfrm>
        </p:spPr>
        <p:txBody>
          <a:bodyPr/>
          <a:lstStyle/>
          <a:p>
            <a:endParaRPr lang="pl-PL" sz="2800" dirty="0" smtClean="0"/>
          </a:p>
          <a:p>
            <a:r>
              <a:rPr lang="pl-PL" sz="3600" dirty="0" smtClean="0"/>
              <a:t>- Powiedz innym, </a:t>
            </a:r>
            <a:r>
              <a:rPr lang="pl-PL" sz="3600" dirty="0"/>
              <a:t>że jest Ci ciężko </a:t>
            </a:r>
          </a:p>
          <a:p>
            <a:r>
              <a:rPr lang="pl-PL" sz="3600" dirty="0"/>
              <a:t>- Powiedź światu czego potrzebujesz</a:t>
            </a:r>
          </a:p>
          <a:p>
            <a:r>
              <a:rPr lang="pl-PL" sz="3600" dirty="0"/>
              <a:t>- </a:t>
            </a:r>
            <a:r>
              <a:rPr lang="pl-PL" sz="3600" dirty="0" smtClean="0"/>
              <a:t>Ustal i przestrzegaj granic</a:t>
            </a:r>
            <a:endParaRPr lang="pl-PL" sz="36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992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Struktura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600" dirty="0" smtClean="0"/>
              <a:t>- Kim jestem</a:t>
            </a:r>
          </a:p>
          <a:p>
            <a:r>
              <a:rPr lang="pl-PL" sz="3600" dirty="0" smtClean="0"/>
              <a:t>- Zagrożenia w pracy</a:t>
            </a:r>
          </a:p>
          <a:p>
            <a:r>
              <a:rPr lang="pl-PL" sz="3600" dirty="0" smtClean="0"/>
              <a:t>- Wypalenie zawodowe</a:t>
            </a:r>
          </a:p>
          <a:p>
            <a:r>
              <a:rPr lang="pl-PL" sz="3600" dirty="0" smtClean="0"/>
              <a:t>- Jak uniknąć wypalenia zawodowego ?</a:t>
            </a:r>
          </a:p>
          <a:p>
            <a:r>
              <a:rPr lang="pl-PL" sz="3600" dirty="0" smtClean="0"/>
              <a:t>- Jak zadbać o siebie ?</a:t>
            </a:r>
          </a:p>
          <a:p>
            <a:r>
              <a:rPr lang="pl-PL" sz="3600" dirty="0" smtClean="0"/>
              <a:t>- Nowa lista zadań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5576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Zaakceptuj potrzeby innych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128" y="2084832"/>
            <a:ext cx="10967575" cy="4224528"/>
          </a:xfrm>
        </p:spPr>
        <p:txBody>
          <a:bodyPr>
            <a:normAutofit/>
          </a:bodyPr>
          <a:lstStyle/>
          <a:p>
            <a:r>
              <a:rPr lang="pl-PL" dirty="0" smtClean="0"/>
              <a:t>- </a:t>
            </a:r>
            <a:r>
              <a:rPr lang="pl-PL" sz="2800" dirty="0" smtClean="0"/>
              <a:t>Nie spełniaj - Zaakceptuj !</a:t>
            </a:r>
          </a:p>
          <a:p>
            <a:r>
              <a:rPr lang="pl-PL" sz="2800" dirty="0" smtClean="0"/>
              <a:t>- Zaakceptuj nie oznacza spełnij </a:t>
            </a:r>
          </a:p>
          <a:p>
            <a:r>
              <a:rPr lang="pl-PL" sz="2800" dirty="0" smtClean="0"/>
              <a:t>- Zaakceptuj oznacza stwierdzenie: „Masz prawo chcieć”</a:t>
            </a:r>
          </a:p>
          <a:p>
            <a:r>
              <a:rPr lang="pl-PL" sz="2800" dirty="0" smtClean="0"/>
              <a:t>- Zaakceptuj nie oznacza, że „ja Ci to dam”</a:t>
            </a:r>
          </a:p>
          <a:p>
            <a:r>
              <a:rPr lang="pl-PL" sz="2800" dirty="0" smtClean="0"/>
              <a:t>- Zaakceptowanie potrzeby zmniejsza napięcie emocjonalne związane z potrzebą </a:t>
            </a:r>
          </a:p>
          <a:p>
            <a:r>
              <a:rPr lang="pl-PL" sz="2800" dirty="0" smtClean="0"/>
              <a:t>- Osoba otrzymuje komunikat, że ma prawo chcieć, i że jest to OK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49905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Zaakceptuj </a:t>
            </a:r>
            <a:r>
              <a:rPr lang="pl-PL" b="1" u="sng" dirty="0" smtClean="0"/>
              <a:t>swoje</a:t>
            </a:r>
            <a:r>
              <a:rPr lang="pl-PL" dirty="0" smtClean="0"/>
              <a:t> potrzeby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128" y="1994263"/>
            <a:ext cx="10566981" cy="4315097"/>
          </a:xfrm>
        </p:spPr>
        <p:txBody>
          <a:bodyPr>
            <a:noAutofit/>
          </a:bodyPr>
          <a:lstStyle/>
          <a:p>
            <a:r>
              <a:rPr lang="pl-PL" sz="2800" dirty="0" smtClean="0"/>
              <a:t>- Zaakceptuj nie oznacza spełnij </a:t>
            </a:r>
          </a:p>
          <a:p>
            <a:r>
              <a:rPr lang="pl-PL" sz="2800" dirty="0" smtClean="0"/>
              <a:t>- Zaakceptuj oznacza stwierdzenie: „Masz prawo chcieć”</a:t>
            </a:r>
          </a:p>
          <a:p>
            <a:r>
              <a:rPr lang="pl-PL" sz="2800" dirty="0" smtClean="0"/>
              <a:t>- Zaakceptuj nie oznacza, że „ktoś Ci to da”</a:t>
            </a:r>
          </a:p>
          <a:p>
            <a:r>
              <a:rPr lang="pl-PL" sz="2800" dirty="0" smtClean="0"/>
              <a:t>- Zaakceptowanie potrzeby zmniejsza napięcie emocjonalne związane z potrzebą </a:t>
            </a:r>
          </a:p>
          <a:p>
            <a:r>
              <a:rPr lang="pl-PL" sz="2800" dirty="0" smtClean="0"/>
              <a:t>- Osoba otrzymuje komunikat, że ma prawo chcieć, i że jest to OK</a:t>
            </a:r>
          </a:p>
          <a:p>
            <a:r>
              <a:rPr lang="pl-PL" sz="2800" dirty="0" smtClean="0"/>
              <a:t>- Akceptacja własnych potrzeb jest jednym z warunków zdrowia psychicznego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19563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Nowa lista zadań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128" y="1793966"/>
            <a:ext cx="9720073" cy="4515394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1. </a:t>
            </a:r>
            <a:r>
              <a:rPr lang="pl-PL" b="1" dirty="0" smtClean="0">
                <a:solidFill>
                  <a:srgbClr val="FF0000"/>
                </a:solidFill>
              </a:rPr>
              <a:t>Napiję się dobrej kawy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2. Pojdę na grzyby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3. Wezmę relaksującą kąpiel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4. Obejrzę ulubiony serial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5. Poleżę dłużej w łóżku 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6. Nie będę się śpieszyć</a:t>
            </a:r>
          </a:p>
          <a:p>
            <a:r>
              <a:rPr lang="pl-PL" dirty="0" smtClean="0"/>
              <a:t>7. Zrobię zakupy</a:t>
            </a:r>
          </a:p>
          <a:p>
            <a:r>
              <a:rPr lang="pl-PL" dirty="0" smtClean="0"/>
              <a:t>8. Ugotuję obiad</a:t>
            </a:r>
          </a:p>
          <a:p>
            <a:r>
              <a:rPr lang="pl-PL" dirty="0" smtClean="0"/>
              <a:t>9. </a:t>
            </a:r>
            <a:r>
              <a:rPr lang="pl-PL" b="1" u="sng" dirty="0" smtClean="0">
                <a:solidFill>
                  <a:srgbClr val="FF0000"/>
                </a:solidFill>
              </a:rPr>
              <a:t>Zlecę sprzątanie innym</a:t>
            </a:r>
            <a:r>
              <a:rPr lang="pl-PL" dirty="0" smtClean="0"/>
              <a:t>					Itd. Itd. Itd.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035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331849" cy="1499616"/>
          </a:xfrm>
        </p:spPr>
        <p:txBody>
          <a:bodyPr/>
          <a:lstStyle/>
          <a:p>
            <a:r>
              <a:rPr lang="pl-PL" dirty="0" smtClean="0"/>
              <a:t>Podsumowanie - Zadbaj </a:t>
            </a:r>
            <a:r>
              <a:rPr lang="pl-PL" dirty="0" smtClean="0"/>
              <a:t>o siebie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128" y="1968137"/>
            <a:ext cx="9720073" cy="4728754"/>
          </a:xfrm>
        </p:spPr>
        <p:txBody>
          <a:bodyPr>
            <a:normAutofit lnSpcReduction="10000"/>
          </a:bodyPr>
          <a:lstStyle/>
          <a:p>
            <a:r>
              <a:rPr lang="pl-PL" sz="2600" dirty="0" smtClean="0"/>
              <a:t>- </a:t>
            </a:r>
            <a:r>
              <a:rPr lang="pl-PL" sz="2800" dirty="0" smtClean="0"/>
              <a:t>Tryb samolotowy</a:t>
            </a:r>
          </a:p>
          <a:p>
            <a:r>
              <a:rPr lang="pl-PL" sz="2800" dirty="0" smtClean="0"/>
              <a:t>- Spacer i jego ukryte moce</a:t>
            </a:r>
          </a:p>
          <a:p>
            <a:r>
              <a:rPr lang="pl-PL" sz="2800" dirty="0" smtClean="0"/>
              <a:t>- Rozmawiaj z bliskimi </a:t>
            </a:r>
          </a:p>
          <a:p>
            <a:r>
              <a:rPr lang="pl-PL" sz="2800" dirty="0" smtClean="0"/>
              <a:t>- Oddychaj – ćwiczenia oddechowe </a:t>
            </a:r>
          </a:p>
          <a:p>
            <a:r>
              <a:rPr lang="pl-PL" sz="2800" dirty="0" smtClean="0"/>
              <a:t>- Znajdź czas na pasje </a:t>
            </a:r>
          </a:p>
          <a:p>
            <a:r>
              <a:rPr lang="pl-PL" sz="2800" dirty="0" smtClean="0"/>
              <a:t>- Nowa lista zadań</a:t>
            </a:r>
          </a:p>
          <a:p>
            <a:r>
              <a:rPr lang="pl-PL" sz="2800" dirty="0" smtClean="0"/>
              <a:t>- </a:t>
            </a:r>
            <a:r>
              <a:rPr lang="pl-PL" sz="2800" dirty="0"/>
              <a:t>H</a:t>
            </a:r>
            <a:r>
              <a:rPr lang="pl-PL" sz="2800" dirty="0" smtClean="0"/>
              <a:t>igiena emocjonalna</a:t>
            </a:r>
          </a:p>
          <a:p>
            <a:r>
              <a:rPr lang="pl-PL" sz="2800" dirty="0"/>
              <a:t>-</a:t>
            </a:r>
            <a:r>
              <a:rPr lang="pl-PL" sz="2800" dirty="0" smtClean="0"/>
              <a:t> Sen</a:t>
            </a:r>
          </a:p>
          <a:p>
            <a:r>
              <a:rPr lang="pl-PL" sz="2800" u="sng" dirty="0" smtClean="0"/>
              <a:t>- </a:t>
            </a:r>
            <a:r>
              <a:rPr lang="pl-PL" sz="2800" u="sng" dirty="0" smtClean="0"/>
              <a:t>Nuda – Bezczynność</a:t>
            </a:r>
            <a:endParaRPr lang="pl-PL" sz="2800" u="sng" dirty="0"/>
          </a:p>
        </p:txBody>
      </p:sp>
    </p:spTree>
    <p:extLst>
      <p:ext uri="{BB962C8B-B14F-4D97-AF65-F5344CB8AC3E}">
        <p14:creationId xmlns:p14="http://schemas.microsoft.com/office/powerpoint/2010/main" val="262901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12192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128" y="585215"/>
            <a:ext cx="9720072" cy="4544133"/>
          </a:xfrm>
        </p:spPr>
        <p:txBody>
          <a:bodyPr>
            <a:normAutofit/>
          </a:bodyPr>
          <a:lstStyle/>
          <a:p>
            <a:pPr algn="ctr"/>
            <a:r>
              <a:rPr lang="pl-PL" sz="6000" b="1" dirty="0" smtClean="0"/>
              <a:t>Dziękuję za uwagę</a:t>
            </a:r>
            <a:endParaRPr lang="pl-PL" sz="6000" b="1" dirty="0"/>
          </a:p>
        </p:txBody>
      </p:sp>
    </p:spTree>
    <p:extLst>
      <p:ext uri="{BB962C8B-B14F-4D97-AF65-F5344CB8AC3E}">
        <p14:creationId xmlns:p14="http://schemas.microsoft.com/office/powerpoint/2010/main" val="141833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 pomaganie szkodzi?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l-PL" sz="2800" b="1" dirty="0" smtClean="0"/>
          </a:p>
          <a:p>
            <a:pPr algn="ctr"/>
            <a:r>
              <a:rPr lang="pl-PL" sz="5400" b="1" dirty="0" smtClean="0"/>
              <a:t>MOŻE SZKODZIĆ </a:t>
            </a:r>
            <a:endParaRPr lang="pl-PL" sz="5400" b="1" dirty="0" smtClean="0"/>
          </a:p>
          <a:p>
            <a:pPr algn="ctr"/>
            <a:endParaRPr lang="pl-PL" sz="5400" b="1" dirty="0" smtClean="0"/>
          </a:p>
          <a:p>
            <a:pPr algn="ctr"/>
            <a:r>
              <a:rPr lang="pl-PL" sz="5400" b="1" dirty="0" smtClean="0"/>
              <a:t>JEŻELI POMAGAMY NIEUMIEJĘTNIE</a:t>
            </a:r>
            <a:endParaRPr lang="pl-PL" sz="5400" b="1" dirty="0"/>
          </a:p>
        </p:txBody>
      </p:sp>
    </p:spTree>
    <p:extLst>
      <p:ext uri="{BB962C8B-B14F-4D97-AF65-F5344CB8AC3E}">
        <p14:creationId xmlns:p14="http://schemas.microsoft.com/office/powerpoint/2010/main" val="305048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zagrożenia </a:t>
            </a:r>
            <a:r>
              <a:rPr lang="pl-PL" dirty="0"/>
              <a:t>w pracy, a zdrowie psychiczne pracowników z misją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sz="3200" dirty="0" smtClean="0"/>
              <a:t>- Wypalenie zawodowe</a:t>
            </a:r>
          </a:p>
          <a:p>
            <a:r>
              <a:rPr lang="pl-PL" sz="3200" dirty="0" smtClean="0"/>
              <a:t>- CFS – Zespół przewlekłego zmęczenia</a:t>
            </a:r>
          </a:p>
          <a:p>
            <a:r>
              <a:rPr lang="pl-PL" sz="3200" dirty="0" smtClean="0"/>
              <a:t>- Depresja</a:t>
            </a:r>
          </a:p>
          <a:p>
            <a:r>
              <a:rPr lang="pl-PL" sz="3200" dirty="0" smtClean="0"/>
              <a:t>- </a:t>
            </a:r>
            <a:r>
              <a:rPr lang="pl-PL" sz="3200" dirty="0" err="1" smtClean="0"/>
              <a:t>Neurestania</a:t>
            </a:r>
            <a:r>
              <a:rPr lang="pl-PL" sz="3200" dirty="0" smtClean="0"/>
              <a:t> – męczliwość 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65082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Wypalenie zawodowe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128" y="2286000"/>
            <a:ext cx="10601815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sz="2800" dirty="0"/>
              <a:t>Wypalenie zawodowe może dotknąć każdego, niezależnie od zajmowanego stanowiska</a:t>
            </a:r>
            <a:r>
              <a:rPr lang="pl-PL" sz="2800" dirty="0" smtClean="0"/>
              <a:t>.</a:t>
            </a:r>
          </a:p>
          <a:p>
            <a:pPr marL="0" indent="0">
              <a:buNone/>
            </a:pPr>
            <a:endParaRPr lang="pl-PL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pl-PL" sz="2800" u="sng" dirty="0" smtClean="0"/>
              <a:t>Szczególnie </a:t>
            </a:r>
            <a:r>
              <a:rPr lang="pl-PL" sz="2800" u="sng" dirty="0"/>
              <a:t>narażone na jego wystąpienie są jednak osoby pracujące w zawodach związanych ze świadczeniem usług społecznych i pomaganiem innym, np. pracownicy ochrony zdrowia, pracownicy socjalni, nauczyciele. </a:t>
            </a:r>
            <a:endParaRPr lang="pl-PL" sz="2800" u="sng" dirty="0" smtClean="0"/>
          </a:p>
          <a:p>
            <a:pPr marL="0" indent="0">
              <a:buNone/>
            </a:pPr>
            <a:endParaRPr lang="pl-PL" sz="2800" u="sng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pl-PL" sz="2800" u="sng" dirty="0" smtClean="0"/>
              <a:t>Pomocowe, wspierające, interwencyjne i nauczyciele.</a:t>
            </a:r>
            <a:endParaRPr lang="pl-PL" sz="2800" u="sng" dirty="0" smtClean="0"/>
          </a:p>
          <a:p>
            <a:pPr marL="0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46536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Wypalanie zawodowe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70857" y="1907177"/>
            <a:ext cx="10380617" cy="4606834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sz="2800" dirty="0"/>
              <a:t>Wypalenie zawodowe jest stanem psychologicznym, który stanowi reakcję organizmu na </a:t>
            </a:r>
            <a:r>
              <a:rPr lang="pl-PL" sz="2800" u="sng" dirty="0"/>
              <a:t>przewlekły stres </a:t>
            </a:r>
            <a:r>
              <a:rPr lang="pl-PL" sz="2800" dirty="0"/>
              <a:t>związany z pracą zawodową. </a:t>
            </a:r>
            <a:r>
              <a:rPr lang="pl-PL" sz="2800" dirty="0" smtClean="0"/>
              <a:t>Ma </a:t>
            </a:r>
            <a:r>
              <a:rPr lang="pl-PL" sz="2800" dirty="0"/>
              <a:t>ono trzy wymiary</a:t>
            </a:r>
            <a:r>
              <a:rPr lang="pl-PL" sz="2800" dirty="0" smtClean="0"/>
              <a:t>:</a:t>
            </a:r>
          </a:p>
          <a:p>
            <a:pPr algn="just"/>
            <a:r>
              <a:rPr lang="pl-PL" sz="2400" b="1" dirty="0"/>
              <a:t>emocjonalny</a:t>
            </a:r>
            <a:r>
              <a:rPr lang="pl-PL" sz="2400" dirty="0"/>
              <a:t> – </a:t>
            </a:r>
            <a:r>
              <a:rPr lang="pl-PL" sz="2400" b="1" u="sng" dirty="0"/>
              <a:t>wyczerpanie</a:t>
            </a:r>
            <a:r>
              <a:rPr lang="pl-PL" sz="2400" dirty="0"/>
              <a:t> (zniechęcenie do pracy, obniżona aktywność, pesymizm, stałe napięcie i drażliwość, chroniczne zmęczenie);</a:t>
            </a:r>
          </a:p>
          <a:p>
            <a:pPr algn="just"/>
            <a:r>
              <a:rPr lang="pl-PL" sz="2400" b="1" dirty="0"/>
              <a:t>interpersonalny</a:t>
            </a:r>
            <a:r>
              <a:rPr lang="pl-PL" sz="2400" dirty="0"/>
              <a:t> – </a:t>
            </a:r>
            <a:r>
              <a:rPr lang="pl-PL" sz="2400" b="1" u="sng" dirty="0"/>
              <a:t>depersonalizacja</a:t>
            </a:r>
            <a:r>
              <a:rPr lang="pl-PL" sz="2400" dirty="0"/>
              <a:t> i cynizm (dystans i powierzchowność w kontaktach, mniejsza wrażliwość wobec innych);</a:t>
            </a:r>
          </a:p>
          <a:p>
            <a:pPr algn="just"/>
            <a:r>
              <a:rPr lang="pl-PL" sz="2400" b="1" dirty="0"/>
              <a:t>poznawczy</a:t>
            </a:r>
            <a:r>
              <a:rPr lang="pl-PL" sz="2400" dirty="0"/>
              <a:t> – </a:t>
            </a:r>
            <a:r>
              <a:rPr lang="pl-PL" sz="2400" b="1" u="sng" dirty="0"/>
              <a:t>obniżone poczucie dokonań osobistych </a:t>
            </a:r>
            <a:r>
              <a:rPr lang="pl-PL" sz="2400" dirty="0"/>
              <a:t>(niezadowolenie z rezultatów pracy, mniejsze poczucie skuteczności działań, utrata wiary we własne możliwości, poczucie marnowania czasu).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747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Objawy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128" y="2002971"/>
            <a:ext cx="10445061" cy="430638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sz="2800" dirty="0"/>
              <a:t>poczucie nadmiernego obciążenia pracą i wyczerpania;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800" dirty="0"/>
              <a:t>brak energii, ciągłe zmęczenie, niezdolność do regeneracji;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800" dirty="0"/>
              <a:t>niechęć do pracy, brak satysfakcji i przyjemności z jej wykonywania;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800" dirty="0"/>
              <a:t>spadek zaangażowania w czynności zawodowe;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800" dirty="0"/>
              <a:t>obniżone poczucie własnej kompetencji i skuteczności;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800" dirty="0"/>
              <a:t>negatywne, cyniczne podejście do klientów i współpracowników;</a:t>
            </a:r>
          </a:p>
        </p:txBody>
      </p:sp>
    </p:spTree>
    <p:extLst>
      <p:ext uri="{BB962C8B-B14F-4D97-AF65-F5344CB8AC3E}">
        <p14:creationId xmlns:p14="http://schemas.microsoft.com/office/powerpoint/2010/main" val="148926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objawy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128" y="2286000"/>
            <a:ext cx="10401518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sz="2800" dirty="0"/>
              <a:t>obniżony nastrój, rozdrażnienie, wybuchy gniewu;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800" dirty="0"/>
              <a:t>apatia;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800" dirty="0"/>
              <a:t>zaburzenia snu;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800" dirty="0"/>
              <a:t>problemy z koncentracją;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800" dirty="0"/>
              <a:t>obniżenie odporności (może przejawiać się np. częstszymi przeziębieniami);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800" dirty="0"/>
              <a:t>objawy somatyczne (np. bóle głowy, bóle brzucha, kołatanie serca).</a:t>
            </a:r>
          </a:p>
        </p:txBody>
      </p:sp>
    </p:spTree>
    <p:extLst>
      <p:ext uri="{BB962C8B-B14F-4D97-AF65-F5344CB8AC3E}">
        <p14:creationId xmlns:p14="http://schemas.microsoft.com/office/powerpoint/2010/main" val="32193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128" y="2246811"/>
            <a:ext cx="9720073" cy="4062549"/>
          </a:xfrm>
        </p:spPr>
        <p:txBody>
          <a:bodyPr>
            <a:normAutofit/>
          </a:bodyPr>
          <a:lstStyle/>
          <a:p>
            <a:r>
              <a:rPr lang="pl-PL" sz="3200" dirty="0" smtClean="0"/>
              <a:t>- Predyspozycje </a:t>
            </a:r>
          </a:p>
          <a:p>
            <a:r>
              <a:rPr lang="pl-PL" sz="3200" dirty="0" smtClean="0"/>
              <a:t>- Odporność na stres</a:t>
            </a:r>
          </a:p>
          <a:p>
            <a:r>
              <a:rPr lang="pl-PL" sz="3200" dirty="0" smtClean="0"/>
              <a:t>- Umiejętności interpersonalne</a:t>
            </a:r>
          </a:p>
          <a:p>
            <a:r>
              <a:rPr lang="pl-PL" sz="3200" dirty="0" smtClean="0"/>
              <a:t>- Higiena duszy</a:t>
            </a:r>
          </a:p>
          <a:p>
            <a:r>
              <a:rPr lang="pl-PL" sz="3200" dirty="0" smtClean="0"/>
              <a:t>- Wiedza</a:t>
            </a:r>
          </a:p>
          <a:p>
            <a:endParaRPr lang="pl-PL" sz="2800" dirty="0" smtClean="0"/>
          </a:p>
          <a:p>
            <a:endParaRPr lang="pl-PL" sz="2800" dirty="0" smtClean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OD CZEGO ZALEŻY </a:t>
            </a:r>
            <a:br>
              <a:rPr lang="pl-PL" dirty="0"/>
            </a:br>
            <a:r>
              <a:rPr lang="pl-PL" dirty="0"/>
              <a:t>WYPALENIE ZAWODOWE </a:t>
            </a:r>
            <a:r>
              <a:rPr lang="pl-PL" dirty="0" smtClean="0"/>
              <a:t>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0912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ny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ny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1845</TotalTime>
  <Words>812</Words>
  <Application>Microsoft Office PowerPoint</Application>
  <PresentationFormat>Panoramiczny</PresentationFormat>
  <Paragraphs>146</Paragraphs>
  <Slides>25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1" baseType="lpstr">
      <vt:lpstr>Calibri</vt:lpstr>
      <vt:lpstr>Tw Cen MT</vt:lpstr>
      <vt:lpstr>Tw Cen MT Condensed</vt:lpstr>
      <vt:lpstr>Wingdings</vt:lpstr>
      <vt:lpstr>Wingdings 3</vt:lpstr>
      <vt:lpstr>Integralny</vt:lpstr>
      <vt:lpstr>Czy pomaganie szkodzi? </vt:lpstr>
      <vt:lpstr>Struktura</vt:lpstr>
      <vt:lpstr>Czy pomaganie szkodzi?</vt:lpstr>
      <vt:lpstr>zagrożenia w pracy, a zdrowie psychiczne pracowników z misją</vt:lpstr>
      <vt:lpstr>Wypalenie zawodowe </vt:lpstr>
      <vt:lpstr>Wypalanie zawodowe </vt:lpstr>
      <vt:lpstr>Objawy</vt:lpstr>
      <vt:lpstr>objawy</vt:lpstr>
      <vt:lpstr>OD CZEGO ZALEŻY  WYPALENIE ZAWODOWE ?</vt:lpstr>
      <vt:lpstr>Czynniki sprzyjające </vt:lpstr>
      <vt:lpstr>Prezentacja programu PowerPoint</vt:lpstr>
      <vt:lpstr>Dbaj o równowagę między życiem prywatnym a zawodowym</vt:lpstr>
      <vt:lpstr>Prowadź zdrowy tryb życia</vt:lpstr>
      <vt:lpstr>W pracy ustalaj realistyczne, możliwe do osiągnięcia cele</vt:lpstr>
      <vt:lpstr>Pracuj nad poczuciem własnej wartości, odpornością na stres    i umiejętnością stawiania granic</vt:lpstr>
      <vt:lpstr> Walcz z rutyną  i dbaj o rozwój zawodowy </vt:lpstr>
      <vt:lpstr>Jak poradzić sobie  z wypaleniem?</vt:lpstr>
      <vt:lpstr>Jak pomagać innym,  bez szkody dla siebie?</vt:lpstr>
      <vt:lpstr>Jak nie zaszkodzić sobie?</vt:lpstr>
      <vt:lpstr>Zaakceptuj potrzeby innych</vt:lpstr>
      <vt:lpstr>Zaakceptuj swoje potrzeby</vt:lpstr>
      <vt:lpstr>Nowa lista zadań</vt:lpstr>
      <vt:lpstr>Podsumowanie - Zadbaj o siebie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Czy pomaganie szkodzi? </dc:title>
  <dc:creator>Konto Microsoft</dc:creator>
  <cp:lastModifiedBy>Konto Microsoft</cp:lastModifiedBy>
  <cp:revision>39</cp:revision>
  <dcterms:created xsi:type="dcterms:W3CDTF">2022-11-12T13:37:32Z</dcterms:created>
  <dcterms:modified xsi:type="dcterms:W3CDTF">2022-11-16T19:28:52Z</dcterms:modified>
</cp:coreProperties>
</file>