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57" r:id="rId3"/>
    <p:sldId id="262" r:id="rId4"/>
    <p:sldId id="264" r:id="rId5"/>
    <p:sldId id="261" r:id="rId6"/>
    <p:sldId id="260" r:id="rId7"/>
    <p:sldId id="266" r:id="rId8"/>
    <p:sldId id="268" r:id="rId9"/>
    <p:sldId id="263" r:id="rId10"/>
    <p:sldId id="265" r:id="rId11"/>
    <p:sldId id="267" r:id="rId12"/>
    <p:sldId id="271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5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4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5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54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4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2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4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3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CD212-4739-F9B5-3FD0-5FD2892B9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„Samouszkodzenia – zrozumieć aby zapobiec”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B466E0-815B-A6C5-E762-BC299E7D4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649" y="3886200"/>
            <a:ext cx="8689976" cy="1371599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pPr algn="r"/>
            <a:r>
              <a:rPr lang="pl-PL" b="1" dirty="0">
                <a:solidFill>
                  <a:schemeClr val="tx1"/>
                </a:solidFill>
              </a:rPr>
              <a:t>Jakub Paliga</a:t>
            </a:r>
          </a:p>
        </p:txBody>
      </p:sp>
    </p:spTree>
    <p:extLst>
      <p:ext uri="{BB962C8B-B14F-4D97-AF65-F5344CB8AC3E}">
        <p14:creationId xmlns:p14="http://schemas.microsoft.com/office/powerpoint/2010/main" val="338255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8ED908-5357-78B0-AB87-F42E0AEBB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77608"/>
              </p:ext>
            </p:extLst>
          </p:nvPr>
        </p:nvGraphicFramePr>
        <p:xfrm>
          <a:off x="1016000" y="719665"/>
          <a:ext cx="10187709" cy="548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509">
                  <a:extLst>
                    <a:ext uri="{9D8B030D-6E8A-4147-A177-3AD203B41FA5}">
                      <a16:colId xmlns:a16="http://schemas.microsoft.com/office/drawing/2014/main" val="2648524078"/>
                    </a:ext>
                  </a:extLst>
                </a:gridCol>
                <a:gridCol w="3411297">
                  <a:extLst>
                    <a:ext uri="{9D8B030D-6E8A-4147-A177-3AD203B41FA5}">
                      <a16:colId xmlns:a16="http://schemas.microsoft.com/office/drawing/2014/main" val="3726345388"/>
                    </a:ext>
                  </a:extLst>
                </a:gridCol>
                <a:gridCol w="3395903">
                  <a:extLst>
                    <a:ext uri="{9D8B030D-6E8A-4147-A177-3AD203B41FA5}">
                      <a16:colId xmlns:a16="http://schemas.microsoft.com/office/drawing/2014/main" val="1908934460"/>
                    </a:ext>
                  </a:extLst>
                </a:gridCol>
              </a:tblGrid>
              <a:tr h="579678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PRÓBA SAMOBÓJCZA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SAMOUSZKODZENIA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3756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INTENCJA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CHĘĆ PRZERWANIA (ZAKOŃCZENIA) STANU ŚWIADOMOŚCI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ZACHOWANIE ŻYCIA, CELE                                                             PSYCHOLOGICZNE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17558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BÓL PSYCHICZNY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TRWAŁY, NIE DO ZNIESIENIA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WYSTĘPUJE SPORADYCZNIE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90256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POTENCJALNA ŚMIERTELNOŚĆ                                                            I POZIOM SZKODLIWOŚCI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POWAŻNE, WYSOKIE ZAGROŻENIE ŚMIERCIĄ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NISKI STOPIEŃ                                                                                                                                                                     USZKODZENIA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76285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CHRONICZNOŚĆ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RZADKO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CZĘSTO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72897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ZAWĘŻENIE POZNAWCZE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DUŻE, SAMOBÓJSTWO TO JEDYNE ROZWIĄZANIE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MAŁE LUB BRAK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88876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BRAK NADZIEI I BEZRADNOŚĆ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ZAJMUJE CENTRALNE MIEJSCE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WYSTĘPUJĄ OKRESY OPTYMIZMU I POCZUCIA KONTROLI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63820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r>
                        <a:rPr lang="pl-PL" dirty="0"/>
                        <a:t>KONSEKWENCJE W ZAKRESIE </a:t>
                      </a:r>
                    </a:p>
                    <a:p>
                      <a:pPr algn="ctr"/>
                      <a:r>
                        <a:rPr lang="pl-PL" dirty="0"/>
                        <a:t>DOŚWIADCZANIA DYSKOMFORTU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POPRAWY KOMFORTU PO PRÓBIE SAMOBÓJCZEJ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SZYBKI SPADEK DYSKOMFORTU </a:t>
                      </a:r>
                    </a:p>
                    <a:p>
                      <a:r>
                        <a:rPr lang="pl-PL" dirty="0"/>
                        <a:t>PO AKCIE SAMOUSZKODZENIA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3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7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59037-1856-8CD8-E958-5BA22A7D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pl-PL" dirty="0"/>
              <a:t>JAK REAGOWAĆ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CB3B41-BD43-11AF-8BBB-D1AAF903C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457632"/>
            <a:ext cx="10363826" cy="4899891"/>
          </a:xfrm>
        </p:spPr>
        <p:txBody>
          <a:bodyPr>
            <a:noAutofit/>
          </a:bodyPr>
          <a:lstStyle/>
          <a:p>
            <a:r>
              <a:rPr lang="pl-PL" sz="1800" dirty="0"/>
              <a:t>NIE IGNOROWAĆ ALE WYKAZAĆ ŻYCZLIWE ZAINTERESOWANIE </a:t>
            </a:r>
          </a:p>
          <a:p>
            <a:r>
              <a:rPr lang="pl-PL" sz="1800" dirty="0"/>
              <a:t>Czego nie wolno robić : Nie Udawać, że nic się nie stało. Jeśli osoba, używa samouszkodzeń, jako wołania o pomoc, to ignorowanie jej, może prowadzić do eskalacji. Jednocześnie robienie z tego wielkiej sprawy, może spowodować ukrywanie lub wzmacnianie zachowań</a:t>
            </a:r>
          </a:p>
          <a:p>
            <a:r>
              <a:rPr lang="pl-PL" sz="1800" dirty="0"/>
              <a:t>ODRÓŻNIĆ SAMOUSZKODZENIA OD SAMOBÓJSTWA I DOSTOSOWAĆ DO TEGO REAKCJĘ</a:t>
            </a:r>
          </a:p>
          <a:p>
            <a:r>
              <a:rPr lang="pl-PL" sz="1800" dirty="0" err="1"/>
              <a:t>nIE</a:t>
            </a:r>
            <a:r>
              <a:rPr lang="pl-PL" sz="1800" dirty="0"/>
              <a:t> </a:t>
            </a:r>
            <a:r>
              <a:rPr lang="pl-PL" sz="1800" dirty="0" err="1"/>
              <a:t>StraszYĆ</a:t>
            </a:r>
            <a:r>
              <a:rPr lang="pl-PL" sz="1800" dirty="0"/>
              <a:t>, NIE </a:t>
            </a:r>
            <a:r>
              <a:rPr lang="pl-PL" sz="1800" dirty="0" err="1"/>
              <a:t>ZawstydzaĆ</a:t>
            </a:r>
            <a:r>
              <a:rPr lang="pl-PL" sz="1800" dirty="0"/>
              <a:t>, NIE </a:t>
            </a:r>
            <a:r>
              <a:rPr lang="pl-PL" sz="1800" dirty="0" err="1"/>
              <a:t>ObwiniaĆ</a:t>
            </a:r>
            <a:r>
              <a:rPr lang="pl-PL" sz="1800" dirty="0"/>
              <a:t>, NIE </a:t>
            </a:r>
            <a:r>
              <a:rPr lang="pl-PL" sz="1800" dirty="0" err="1"/>
              <a:t>PotępiaĆ</a:t>
            </a:r>
            <a:r>
              <a:rPr lang="pl-PL" sz="1800" dirty="0"/>
              <a:t> I NIE  </a:t>
            </a:r>
            <a:r>
              <a:rPr lang="pl-PL" sz="1800" dirty="0" err="1"/>
              <a:t>karaćwszelkie</a:t>
            </a:r>
            <a:r>
              <a:rPr lang="pl-PL" sz="1800" dirty="0"/>
              <a:t> skrajne reakcje nie są tutaj wskazane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D2C331-6A3B-EC51-FAB2-9F10522A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06" y="4671291"/>
            <a:ext cx="329973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1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890DF4-81AC-E8D0-4B64-94C291F7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REAGOWAĆ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06FC94-439C-3B71-EF48-2F6B100F60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1800" dirty="0"/>
              <a:t>Natychmiastowe wyeliminowanie zachowań autoagresywnych jest zazwyczaj niemożliwe, NIE MOŻNA OCZEKIWAĆ ŻE NAJLEPSZA NAWET INTERWENCJA PRZYNIESIE SZYBKI EFEKT</a:t>
            </a:r>
          </a:p>
          <a:p>
            <a:r>
              <a:rPr lang="pl-PL" sz="1800" dirty="0"/>
              <a:t>POCIESZANIE SŁUŻY GŁÓWNIE POCIESZAJĄCEMU, POSŁUCHAJMY JAKIE DANA OSOBA NADAJE ZNACZENIA SAMOUSZKODZENIU, ZAPYTAJMY JAK ROZUMIE PRZYCZYNY</a:t>
            </a:r>
          </a:p>
          <a:p>
            <a:r>
              <a:rPr lang="pl-PL" sz="1800" dirty="0"/>
              <a:t>WARTO DAĆ MOŻLIWOŚĆ WYBORU OSOBY I MIEJSCA ROZMOWY</a:t>
            </a:r>
          </a:p>
          <a:p>
            <a:r>
              <a:rPr lang="pl-PL" sz="1800" dirty="0"/>
              <a:t>OMÓWIĆ KWESTIĘ POWIADOMIENIA RODZICÓW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09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AEDF1-9890-9EE5-1584-2F10353B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DE10C7-9B7B-483E-C56B-1D378F8601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324" y="3143380"/>
            <a:ext cx="10363826" cy="3424107"/>
          </a:xfrm>
        </p:spPr>
        <p:txBody>
          <a:bodyPr>
            <a:normAutofit/>
          </a:bodyPr>
          <a:lstStyle/>
          <a:p>
            <a:r>
              <a:rPr lang="pl-PL" sz="1800" dirty="0"/>
              <a:t>Psychoterapia- zaplanowany, regularny proces leczenia, w zależności od podejścia teoretycznego różnej długości</a:t>
            </a:r>
          </a:p>
          <a:p>
            <a:r>
              <a:rPr lang="pl-PL" sz="1800" dirty="0"/>
              <a:t>Terapia rodzinna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10D547-295C-8C95-03FA-AAEB0357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785942"/>
            <a:ext cx="3343275" cy="2228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0C1C59-E18A-78AC-B5D2-678703C8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4239485"/>
            <a:ext cx="3495675" cy="23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6CB9B-D71F-6B61-D7F4-3C47224D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3140CA-0134-725D-A55B-F9D91D729E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108474"/>
            <a:ext cx="10364451" cy="3424107"/>
          </a:xfrm>
        </p:spPr>
        <p:txBody>
          <a:bodyPr/>
          <a:lstStyle/>
          <a:p>
            <a:r>
              <a:rPr lang="pl-PL" sz="1800" dirty="0"/>
              <a:t>Farmakoterapia- na ten moment brak jednoznacznych dowodów na skuteczność leków w zmniejszaniu samouszkodzeń, próby użycia neuroleptyków, leków p/depresyjnych, antagonistów receptorów opioidowych (</a:t>
            </a:r>
            <a:r>
              <a:rPr lang="pl-PL" sz="1800" dirty="0" err="1"/>
              <a:t>nalokson</a:t>
            </a:r>
            <a:r>
              <a:rPr lang="pl-PL" sz="1800" dirty="0"/>
              <a:t>, </a:t>
            </a:r>
            <a:r>
              <a:rPr lang="pl-PL" sz="1800" dirty="0" err="1"/>
              <a:t>naltrekson</a:t>
            </a:r>
            <a:r>
              <a:rPr lang="pl-PL" sz="1800" dirty="0"/>
              <a:t>) konsultacja psychiatryczna może pomóc wykryć inne zaburzenia psychiczne i wdrożyć ich leczenie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56E296-37C4-48F4-DC6D-2AD2EE37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99" y="4079145"/>
            <a:ext cx="4181475" cy="25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34C40-1E21-C213-414E-8621D163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6089E0-15C9-3411-36B0-5C89402E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pl-PL" sz="1600" dirty="0"/>
              <a:t>Samouszkodzenia – zrozumieć, aby zapobiec. Lucyna Kicińska, Małgorzata Łuba, Jolanta Palma, Halszka Witkowska</a:t>
            </a:r>
          </a:p>
          <a:p>
            <a:pPr marL="342900" indent="-342900">
              <a:buAutoNum type="arabicParenR"/>
            </a:pPr>
            <a:r>
              <a:rPr lang="pl-PL" sz="1600" dirty="0"/>
              <a:t>Samouszkodzenia – miejsce w klasyfikacjach zaburzeń psychicznych, czynniki ryzyka i mechanizmy kształtujące. Przegląd badań. Kamila Lenkiewicz, Ewa </a:t>
            </a:r>
            <a:r>
              <a:rPr lang="pl-PL" sz="1600" dirty="0" err="1"/>
              <a:t>Racicka</a:t>
            </a:r>
            <a:r>
              <a:rPr lang="pl-PL" sz="1600" dirty="0"/>
              <a:t>, Anita Bryńska </a:t>
            </a:r>
            <a:r>
              <a:rPr lang="pl-PL" sz="1600" dirty="0" err="1"/>
              <a:t>Psychiatr</a:t>
            </a:r>
            <a:r>
              <a:rPr lang="pl-PL" sz="1600" dirty="0"/>
              <a:t>. Pol. 2017; 51(2): 323–334</a:t>
            </a:r>
          </a:p>
          <a:p>
            <a:pPr marL="342900" indent="-342900">
              <a:buAutoNum type="arabicParenR"/>
            </a:pPr>
            <a:r>
              <a:rPr lang="pl-PL" sz="1600" dirty="0"/>
              <a:t>Mechanizm radzenia sobie z napięciem u osób podejmujących nawykowe samouszkodzenia Anna Kubiak (praca doktorska)</a:t>
            </a:r>
          </a:p>
        </p:txBody>
      </p:sp>
    </p:spTree>
    <p:extLst>
      <p:ext uri="{BB962C8B-B14F-4D97-AF65-F5344CB8AC3E}">
        <p14:creationId xmlns:p14="http://schemas.microsoft.com/office/powerpoint/2010/main" val="26304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F9865-D62A-9E12-2452-574906B6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47B77-BEC9-3C32-64FD-26845B24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Samouszkodzenie to zamierzone, przeprowadzone z własnej woli i stanowiące niewielkie zagrożenie życia uszkodzenie własnego ciała, które nie jest akceptowane społecznie, a jest wykonywane w celu zmniejszenia dyskomfortu psychicznego i zakomunikowania o nim (1)</a:t>
            </a:r>
          </a:p>
          <a:p>
            <a:r>
              <a:rPr lang="pl-PL" sz="1800" dirty="0"/>
              <a:t>klasyfikacja Amerykańskiego Towarzystwa Psychiatrycznego DSM-5 samookaleczenia są definiowane jako nieakceptowane społecznie, celowe uszkodzenia ciała, wywołujące krwawienie, zasinienie lub ból, podejmowane w celu redukcji dyskomfortu psychicznego (2)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6036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F9972D9-CD65-3228-EE5C-9AD2B7DD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105916"/>
            <a:ext cx="2871788" cy="46461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F2C987-D4CA-B069-1DDA-B173D923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105916"/>
            <a:ext cx="3840480" cy="46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4F267A-5383-162C-0C6A-1EA688F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autodestrukcyjność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195890D-7D3D-BBFC-932F-9D342E46439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1746528"/>
              </p:ext>
            </p:extLst>
          </p:nvPr>
        </p:nvGraphicFramePr>
        <p:xfrm>
          <a:off x="822036" y="2366963"/>
          <a:ext cx="104555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524">
                  <a:extLst>
                    <a:ext uri="{9D8B030D-6E8A-4147-A177-3AD203B41FA5}">
                      <a16:colId xmlns:a16="http://schemas.microsoft.com/office/drawing/2014/main" val="1262928500"/>
                    </a:ext>
                  </a:extLst>
                </a:gridCol>
                <a:gridCol w="5294040">
                  <a:extLst>
                    <a:ext uri="{9D8B030D-6E8A-4147-A177-3AD203B41FA5}">
                      <a16:colId xmlns:a16="http://schemas.microsoft.com/office/drawing/2014/main" val="3337857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POŚREDNIA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BEZPOŚREDNIA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2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INTENCJONALNE CIERPIENIE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SAMOBÓJSTWA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8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UZALEŻNIENIA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SAMOUSZKODZENIA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21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SAMOUTRYDNIANIE, PROKRASTYNACJA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1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ZACHOWANIA RYZYKOWNE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0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ZACHOWANIA IMPULSYWNE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4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ZANIEDBANIA ZDROWOTNE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5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PRZYPADKOWE RELACJE SEKSUALNE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6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EB7E2-EF79-FEF7-AF4D-3D2FC700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Epidemiologia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6C9AF2-EF4A-B33E-D0B9-DA9B80A3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283089"/>
          </a:xfrm>
        </p:spPr>
        <p:txBody>
          <a:bodyPr>
            <a:normAutofit/>
          </a:bodyPr>
          <a:lstStyle/>
          <a:p>
            <a:r>
              <a:rPr lang="pl-PL" sz="1800" dirty="0"/>
              <a:t>dotyczą one w głównej mierze adolescentów i młodych dorosłych (ok. 13–42%), a ich rozpowszechnienie zmniejsza się wraz z wiekiem (ok. 4–6% osób dorosłych)</a:t>
            </a:r>
          </a:p>
          <a:p>
            <a:r>
              <a:rPr lang="pl-PL" sz="1800" dirty="0"/>
              <a:t>w populacjach klinicznych rozpowszechnienie jest większe, częstość występowania samookaleczeń szacuje się na poziomie około 21% w przypadku dorosłych pacjentów oraz od 40 do nawet 80% w odniesieniu do pacjentów w okresie dojrzewania, kobiety 2x częściej</a:t>
            </a:r>
          </a:p>
          <a:p>
            <a:r>
              <a:rPr lang="pl-PL" sz="1800" dirty="0"/>
              <a:t>Najbardziej rozpowszechnioną formą samookaleczania się jest nacinanie skóry, występujące u 70–90% osób, w dalszej kolejności uderzanie (21–44%) oraz przypalanie (15–35%). Ponadto obserwuje się dokonywanie zadrapań, gryzienie, uderzanie głową w twarde powierzchnie, wyrywanie włosów, a także zażywanie leków. u kobiet częściej obserwuje się nacinanie i dokonywanie zadrapań, u mężczyzn zaś przypalanie</a:t>
            </a:r>
          </a:p>
        </p:txBody>
      </p:sp>
    </p:spTree>
    <p:extLst>
      <p:ext uri="{BB962C8B-B14F-4D97-AF65-F5344CB8AC3E}">
        <p14:creationId xmlns:p14="http://schemas.microsoft.com/office/powerpoint/2010/main" val="121329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5DFE7-EAAC-132C-9593-6C983621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8907"/>
            <a:ext cx="10364451" cy="1475785"/>
          </a:xfrm>
        </p:spPr>
        <p:txBody>
          <a:bodyPr/>
          <a:lstStyle/>
          <a:p>
            <a:r>
              <a:rPr lang="pl-PL" dirty="0"/>
              <a:t>Funkcja samouszkodzeń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0A85F4-8AE2-8A03-695F-68468017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629202"/>
            <a:ext cx="10364452" cy="4817780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/>
              <a:t>Samouszkodzenia mogą pełnić Funkcję : regulacji afektu, </a:t>
            </a:r>
            <a:r>
              <a:rPr lang="pl-PL" sz="1800" dirty="0" err="1"/>
              <a:t>samokarania</a:t>
            </a:r>
            <a:r>
              <a:rPr lang="pl-PL" sz="1800" dirty="0"/>
              <a:t>, zapobiegania dysocjacji, zapobiegania samobójstwu, wpływu interpersonalnego (czyli samouszkodzenie jest narzędziem manipulacji np. jako sposób na uniknięcie porzucenia lub bycia potraktowanym serio lub wołanie o pomoc), nawiązywania więzi z innymi, poszukiwania wrażeń, granica interpersonalna (wyodrębnianie tych granic)</a:t>
            </a:r>
          </a:p>
          <a:p>
            <a:r>
              <a:rPr lang="pl-PL" sz="1800" dirty="0"/>
              <a:t>Osoby dokonujące samouszkodzeń charakteryzują się niższą samooceną, wyższym poziomem impulsywności, częstszym doświadczaniem negatywnych emocji oraz stanów dysocjacyjnych niż ich rówieśnicy</a:t>
            </a:r>
          </a:p>
          <a:p>
            <a:r>
              <a:rPr lang="pl-PL" sz="1800" dirty="0"/>
              <a:t>Możliwe są 4 mechanizmy podtrzymujące i utrwalające samouszkodzenia</a:t>
            </a:r>
          </a:p>
          <a:p>
            <a:pPr marL="0" indent="0">
              <a:buNone/>
            </a:pPr>
            <a:r>
              <a:rPr lang="pl-PL" sz="1800" dirty="0"/>
              <a:t>- </a:t>
            </a:r>
            <a:r>
              <a:rPr lang="pl-PL" sz="1800" dirty="0" err="1"/>
              <a:t>intrapsychiczne</a:t>
            </a:r>
            <a:r>
              <a:rPr lang="pl-PL" sz="1800" dirty="0"/>
              <a:t> wzmocnienie negatywne (unikanie niepożądanych stanów emocjonalnych), </a:t>
            </a:r>
          </a:p>
          <a:p>
            <a:pPr marL="0" indent="0">
              <a:buNone/>
            </a:pPr>
            <a:r>
              <a:rPr lang="pl-PL" sz="1800" dirty="0"/>
              <a:t>- </a:t>
            </a:r>
            <a:r>
              <a:rPr lang="pl-PL" sz="1800" dirty="0" err="1"/>
              <a:t>intrapsychiczne</a:t>
            </a:r>
            <a:r>
              <a:rPr lang="pl-PL" sz="1800" dirty="0"/>
              <a:t> wzmocnienie pozytywne (uzyskanie pożądanego stanu emocjonalnego), </a:t>
            </a:r>
          </a:p>
          <a:p>
            <a:pPr marL="0" indent="0">
              <a:buNone/>
            </a:pPr>
            <a:r>
              <a:rPr lang="pl-PL" sz="1800" dirty="0"/>
              <a:t>- interpersonalne wzmocnienie pozytywne (ułatwienie szukania pomocy), </a:t>
            </a:r>
          </a:p>
          <a:p>
            <a:pPr marL="0" indent="0">
              <a:buNone/>
            </a:pPr>
            <a:r>
              <a:rPr lang="pl-PL" sz="1800" dirty="0"/>
              <a:t>- interpersonalne wzmocnienie negatywne (ułatwienie ucieczki od niepożądanych sytuacji).</a:t>
            </a:r>
          </a:p>
        </p:txBody>
      </p:sp>
    </p:spTree>
    <p:extLst>
      <p:ext uri="{BB962C8B-B14F-4D97-AF65-F5344CB8AC3E}">
        <p14:creationId xmlns:p14="http://schemas.microsoft.com/office/powerpoint/2010/main" val="186748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5ABDE-1853-5BA4-DB51-44600503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2124E-DAEB-D97F-19CF-2D89420B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występowanie nieprawidłowej struktury osobowości (ZWŁASZCZA BORDERLINE ALE I INNYCH) LUB obecność INNYCH zaburzeń psychicznych (zaburzeń lękowych, zaburzeń afektywnych, bulimii oraz podtypu </a:t>
            </a:r>
            <a:r>
              <a:rPr lang="pl-PL" dirty="0" err="1"/>
              <a:t>bulimicznego</a:t>
            </a:r>
            <a:r>
              <a:rPr lang="pl-PL" dirty="0"/>
              <a:t> jadłowstrętu psychicznego)</a:t>
            </a:r>
          </a:p>
          <a:p>
            <a:r>
              <a:rPr lang="pl-PL" dirty="0"/>
              <a:t>Niestabilne lub traumatyczne relacje z najbliższymi, zaburzona więź lub przedwczesna separacja od rodziców/opiekunów, rozwód rodziców lub śmierć jednego z nich, nadmierna krytyka rodzicielska, brak wsparcia ze strony najbliższych, problem alkoholowy w rodzinie, wydarzenia traumatyczne w dzieciństwie, w tym przemoc fizyczna lub seksualna</a:t>
            </a:r>
          </a:p>
        </p:txBody>
      </p:sp>
    </p:spTree>
    <p:extLst>
      <p:ext uri="{BB962C8B-B14F-4D97-AF65-F5344CB8AC3E}">
        <p14:creationId xmlns:p14="http://schemas.microsoft.com/office/powerpoint/2010/main" val="330868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EEBE2-5758-E75A-01BD-EAFBF76E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NARASTANIE PROBLEMU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F96CFF-7763-ABAB-2442-AE3722E4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„zarażanie się” samouszkodzeniami  najczęściej u dzieci i nastolatków w szkołach, ośrodkach szkolno-wychowawczych, oddziałach szpitali</a:t>
            </a:r>
          </a:p>
          <a:p>
            <a:r>
              <a:rPr lang="pl-PL" sz="1800" dirty="0"/>
              <a:t>DZIEJE SIĘ TAK PRZEZ Rozmowy z kolegami i koleżankami o samouszkodzeniach, chwalenie ich efektów, zachęcanie do spróbowania. Eksponowanie swoich blizn, ran, siniaków. Dokonywanie w obecności innych aktów autoagresji lub udostępnianie im nagrań LUB zdjęć dokumentujących to zdarzenie</a:t>
            </a:r>
          </a:p>
          <a:p>
            <a:r>
              <a:rPr lang="pl-PL" sz="1800" dirty="0"/>
              <a:t>Zjawisko rozszerza się na grupy osób mniej zaburzonych psychicznie, co wiąże się z ogólnie mniejszą tolerancją na emocje i niedostatkiem wzorców radzenia sobie</a:t>
            </a:r>
          </a:p>
        </p:txBody>
      </p:sp>
    </p:spTree>
    <p:extLst>
      <p:ext uri="{BB962C8B-B14F-4D97-AF65-F5344CB8AC3E}">
        <p14:creationId xmlns:p14="http://schemas.microsoft.com/office/powerpoint/2010/main" val="191203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9D5AF-2933-0B26-EFBE-A441CF5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biologia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C5C1A-3DA4-A115-0A2E-FAF15B7E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Wyniki wielu badań sugerują że istotną rolę w powstawaniu samookaleczeń u osób bez intencji samobójczych odgrywa układ opioidowy. Istnieją przynajmniej dwa możliwe wyjaśnienia tego związku. Pierwszy zakłada, że podczas aktu samookaleczenia uwalniane są endogenne </a:t>
            </a:r>
            <a:r>
              <a:rPr lang="pl-PL" sz="1800" dirty="0" err="1"/>
              <a:t>opioidy</a:t>
            </a:r>
            <a:r>
              <a:rPr lang="pl-PL" sz="1800" dirty="0"/>
              <a:t>, które powodują znieczulenie i zmniejszają poziom stresu, w drugim zaś zakłada możliwość występowania wyższego poziomu endogennych </a:t>
            </a:r>
            <a:r>
              <a:rPr lang="pl-PL" sz="1800" dirty="0" err="1"/>
              <a:t>opioidów</a:t>
            </a:r>
            <a:r>
              <a:rPr lang="pl-PL" sz="1800" dirty="0"/>
              <a:t> u osób </a:t>
            </a:r>
            <a:r>
              <a:rPr lang="pl-PL" sz="1800" dirty="0" err="1"/>
              <a:t>samouszkadzających</a:t>
            </a:r>
            <a:r>
              <a:rPr lang="pl-PL" sz="1800" dirty="0"/>
              <a:t> się, co skutkuje większą tolerancją na ból i umożliwia podejmowanie takich zachowań. Wyższy poziom tolerancji bólu u osób dokonujących samookaleczenia został potwierdzony w kilku badaniach (2)</a:t>
            </a:r>
          </a:p>
        </p:txBody>
      </p:sp>
    </p:spTree>
    <p:extLst>
      <p:ext uri="{BB962C8B-B14F-4D97-AF65-F5344CB8AC3E}">
        <p14:creationId xmlns:p14="http://schemas.microsoft.com/office/powerpoint/2010/main" val="308283095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450</TotalTime>
  <Words>969</Words>
  <Application>Microsoft Office PowerPoint</Application>
  <PresentationFormat>Panoramiczny</PresentationFormat>
  <Paragraphs>85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Tw Cen MT</vt:lpstr>
      <vt:lpstr>Kropla</vt:lpstr>
      <vt:lpstr>„Samouszkodzenia – zrozumieć aby zapobiec” </vt:lpstr>
      <vt:lpstr>definicja</vt:lpstr>
      <vt:lpstr>Prezentacja programu PowerPoint</vt:lpstr>
      <vt:lpstr>autodestrukcyjność</vt:lpstr>
      <vt:lpstr>Epidemiologia (2)</vt:lpstr>
      <vt:lpstr>Funkcja samouszkodzeń</vt:lpstr>
      <vt:lpstr>CZYNNIKI RYZYKA</vt:lpstr>
      <vt:lpstr>NARASTANIE PROBLEMU</vt:lpstr>
      <vt:lpstr>biologia</vt:lpstr>
      <vt:lpstr>Prezentacja programu PowerPoint</vt:lpstr>
      <vt:lpstr>JAK REAGOWAĆ</vt:lpstr>
      <vt:lpstr>JAK REAGOWAĆ</vt:lpstr>
      <vt:lpstr>Leczenie</vt:lpstr>
      <vt:lpstr>leczenie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„Samouszkodzenia – zrozumieć aby zapobiec”</dc:title>
  <dc:creator>Jakub Paliga</dc:creator>
  <cp:lastModifiedBy>Jakub Paliga</cp:lastModifiedBy>
  <cp:revision>7</cp:revision>
  <dcterms:created xsi:type="dcterms:W3CDTF">2023-11-03T13:07:42Z</dcterms:created>
  <dcterms:modified xsi:type="dcterms:W3CDTF">2023-11-08T12:21:39Z</dcterms:modified>
</cp:coreProperties>
</file>