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2ECF-AF12-4D57-8092-AF2AEC7A123D}" type="datetimeFigureOut">
              <a:rPr lang="pl-PL" smtClean="0"/>
              <a:t>16.11.2022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F55C-3187-4140-95B2-6B9F22CC0B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8067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2ECF-AF12-4D57-8092-AF2AEC7A123D}" type="datetimeFigureOut">
              <a:rPr lang="pl-PL" smtClean="0"/>
              <a:t>16.11.2022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F55C-3187-4140-95B2-6B9F22CC0B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3683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2ECF-AF12-4D57-8092-AF2AEC7A123D}" type="datetimeFigureOut">
              <a:rPr lang="pl-PL" smtClean="0"/>
              <a:t>16.11.2022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F55C-3187-4140-95B2-6B9F22CC0B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7092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2ECF-AF12-4D57-8092-AF2AEC7A123D}" type="datetimeFigureOut">
              <a:rPr lang="pl-PL" smtClean="0"/>
              <a:t>16.11.2022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F55C-3187-4140-95B2-6B9F22CC0B56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5162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2ECF-AF12-4D57-8092-AF2AEC7A123D}" type="datetimeFigureOut">
              <a:rPr lang="pl-PL" smtClean="0"/>
              <a:t>16.11.2022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F55C-3187-4140-95B2-6B9F22CC0B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4986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2ECF-AF12-4D57-8092-AF2AEC7A123D}" type="datetimeFigureOut">
              <a:rPr lang="pl-PL" smtClean="0"/>
              <a:t>16.11.2022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F55C-3187-4140-95B2-6B9F22CC0B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102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2ECF-AF12-4D57-8092-AF2AEC7A123D}" type="datetimeFigureOut">
              <a:rPr lang="pl-PL" smtClean="0"/>
              <a:t>16.11.2022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F55C-3187-4140-95B2-6B9F22CC0B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15733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2ECF-AF12-4D57-8092-AF2AEC7A123D}" type="datetimeFigureOut">
              <a:rPr lang="pl-PL" smtClean="0"/>
              <a:t>16.11.2022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F55C-3187-4140-95B2-6B9F22CC0B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290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2ECF-AF12-4D57-8092-AF2AEC7A123D}" type="datetimeFigureOut">
              <a:rPr lang="pl-PL" smtClean="0"/>
              <a:t>16.11.2022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F55C-3187-4140-95B2-6B9F22CC0B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855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2ECF-AF12-4D57-8092-AF2AEC7A123D}" type="datetimeFigureOut">
              <a:rPr lang="pl-PL" smtClean="0"/>
              <a:t>16.11.2022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F55C-3187-4140-95B2-6B9F22CC0B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4780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2ECF-AF12-4D57-8092-AF2AEC7A123D}" type="datetimeFigureOut">
              <a:rPr lang="pl-PL" smtClean="0"/>
              <a:t>16.11.2022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F55C-3187-4140-95B2-6B9F22CC0B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4070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2ECF-AF12-4D57-8092-AF2AEC7A123D}" type="datetimeFigureOut">
              <a:rPr lang="pl-PL" smtClean="0"/>
              <a:t>16.11.2022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F55C-3187-4140-95B2-6B9F22CC0B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4322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2ECF-AF12-4D57-8092-AF2AEC7A123D}" type="datetimeFigureOut">
              <a:rPr lang="pl-PL" smtClean="0"/>
              <a:t>16.11.2022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F55C-3187-4140-95B2-6B9F22CC0B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307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2ECF-AF12-4D57-8092-AF2AEC7A123D}" type="datetimeFigureOut">
              <a:rPr lang="pl-PL" smtClean="0"/>
              <a:t>16.11.2022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F55C-3187-4140-95B2-6B9F22CC0B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4303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2ECF-AF12-4D57-8092-AF2AEC7A123D}" type="datetimeFigureOut">
              <a:rPr lang="pl-PL" smtClean="0"/>
              <a:t>16.11.2022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F55C-3187-4140-95B2-6B9F22CC0B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532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2ECF-AF12-4D57-8092-AF2AEC7A123D}" type="datetimeFigureOut">
              <a:rPr lang="pl-PL" smtClean="0"/>
              <a:t>16.11.2022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F55C-3187-4140-95B2-6B9F22CC0B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220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2ECF-AF12-4D57-8092-AF2AEC7A123D}" type="datetimeFigureOut">
              <a:rPr lang="pl-PL" smtClean="0"/>
              <a:t>16.11.2022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F55C-3187-4140-95B2-6B9F22CC0B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069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12ECF-AF12-4D57-8092-AF2AEC7A123D}" type="datetimeFigureOut">
              <a:rPr lang="pl-PL" smtClean="0"/>
              <a:t>16.11.2022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5F55C-3187-4140-95B2-6B9F22CC0B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76989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  <p:sldLayoutId id="2147483844" r:id="rId13"/>
    <p:sldLayoutId id="2147483845" r:id="rId14"/>
    <p:sldLayoutId id="2147483846" r:id="rId15"/>
    <p:sldLayoutId id="2147483847" r:id="rId16"/>
    <p:sldLayoutId id="2147483848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6416F4-1D71-E3EE-7D2A-5813E97B94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„Zaburzenia nerwicowe u dorosłych – rozpoznać, zrozumieć, wspierać”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A260BA8-0AA4-FD46-5ADB-1D276D3A40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algn="r"/>
            <a:r>
              <a:rPr lang="pl-PL" dirty="0"/>
              <a:t>Dr n. med. Jakub Paliga</a:t>
            </a:r>
          </a:p>
        </p:txBody>
      </p:sp>
    </p:spTree>
    <p:extLst>
      <p:ext uri="{BB962C8B-B14F-4D97-AF65-F5344CB8AC3E}">
        <p14:creationId xmlns:p14="http://schemas.microsoft.com/office/powerpoint/2010/main" val="370345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2E630A-8923-C6C6-D540-E88C6EC02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68317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4319F6-0009-1098-EE4D-C7B1F6BB4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4" y="677917"/>
            <a:ext cx="10353762" cy="57596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/>
              <a:t> Definicja nerwicy (</a:t>
            </a:r>
            <a:r>
              <a:rPr lang="pl-PL" sz="2800" dirty="0" err="1"/>
              <a:t>zab</a:t>
            </a:r>
            <a:r>
              <a:rPr lang="pl-PL" sz="2800" dirty="0"/>
              <a:t>. lękowych) </a:t>
            </a:r>
          </a:p>
          <a:p>
            <a:endParaRPr lang="pl-PL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65792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2446C5-6DC0-1157-08F3-F85C3410F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0" cap="none" dirty="0">
                <a:solidFill>
                  <a:prstClr val="white"/>
                </a:solidFill>
                <a:effectLst/>
                <a:latin typeface="Rockwell" panose="02060603020205020403"/>
                <a:ea typeface="+mn-ea"/>
                <a:cs typeface="+mn-cs"/>
              </a:rPr>
              <a:t>Podział zaburzeń lękowych</a:t>
            </a:r>
            <a:br>
              <a:rPr lang="pl-PL" sz="3600" b="0" cap="none" dirty="0">
                <a:solidFill>
                  <a:prstClr val="white"/>
                </a:solidFill>
                <a:effectLst/>
                <a:latin typeface="Rockwell" panose="02060603020205020403"/>
                <a:ea typeface="+mn-ea"/>
                <a:cs typeface="+mn-cs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240E63-0F70-F46A-3AF4-B28D3CF19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26325"/>
            <a:ext cx="10353762" cy="4682358"/>
          </a:xfrm>
        </p:spPr>
        <p:txBody>
          <a:bodyPr>
            <a:normAutofit fontScale="77500" lnSpcReduction="2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lęk uogólniony,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lęk napadowy (napady lęku/paniki),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agorafobia,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fobia społeczna,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fobie swoiste,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lęk separacyjny,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zaburzenia obsesyjno-</a:t>
            </a:r>
            <a:r>
              <a:rPr kumimoji="0" lang="pl-PL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kompulsyjne</a:t>
            </a: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,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neurastenia,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zaburzenie stresowe pourazowe  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800" dirty="0">
                <a:solidFill>
                  <a:prstClr val="white"/>
                </a:solidFill>
                <a:effectLst/>
                <a:latin typeface="Rockwell" panose="02060603020205020403"/>
              </a:rPr>
              <a:t>Zaburzenia </a:t>
            </a:r>
            <a:r>
              <a:rPr lang="pl-PL" sz="2800" dirty="0" err="1">
                <a:solidFill>
                  <a:prstClr val="white"/>
                </a:solidFill>
                <a:effectLst/>
                <a:latin typeface="Rockwell" panose="02060603020205020403"/>
              </a:rPr>
              <a:t>somatyzacyjne</a:t>
            </a: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13687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CE4454-24AD-20FD-0A6E-229B3826F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0" cap="none" dirty="0"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Rockwell" panose="02060603020205020403"/>
                <a:ea typeface="+mn-ea"/>
                <a:cs typeface="+mn-cs"/>
              </a:rPr>
              <a:t>Objawy nerwicowe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2D17F1-99AA-DAD5-BF9F-674F20944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Rockwell" panose="02060603020205020403"/>
                <a:ea typeface="+mn-ea"/>
                <a:cs typeface="+mn-cs"/>
              </a:rPr>
              <a:t>lękowe</a:t>
            </a:r>
          </a:p>
          <a:p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Rockwell" panose="02060603020205020403"/>
                <a:ea typeface="+mn-ea"/>
                <a:cs typeface="+mn-cs"/>
              </a:rPr>
              <a:t>kontrolujące lęk (konwersyjne, dysocjacyjne, obsesyjne, </a:t>
            </a:r>
            <a:r>
              <a:rPr kumimoji="0" lang="pl-PL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Rockwell" panose="02060603020205020403"/>
                <a:ea typeface="+mn-ea"/>
                <a:cs typeface="+mn-cs"/>
              </a:rPr>
              <a:t>somatyzacyjne</a:t>
            </a: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Rockwell" panose="02060603020205020403"/>
                <a:ea typeface="+mn-ea"/>
                <a:cs typeface="+mn-cs"/>
              </a:rPr>
              <a:t>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7798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0ACC10-CEF7-9560-DA45-F51E3B0BA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0" cap="none" dirty="0"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Rockwell" panose="02060603020205020403"/>
                <a:ea typeface="+mn-ea"/>
                <a:cs typeface="+mn-cs"/>
              </a:rPr>
              <a:t>Rozpowszechnienie (EZOP II `21)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94D34E-AF80-6DFD-E644-0D1E43781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249557"/>
          </a:xfrm>
        </p:spPr>
        <p:txBody>
          <a:bodyPr>
            <a:normAutofit fontScale="62500" lnSpcReduction="2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Rockwell" panose="02060603020205020403"/>
                <a:ea typeface="+mn-ea"/>
                <a:cs typeface="+mn-cs"/>
              </a:rPr>
              <a:t>                                                                  16,07% w życiu    5,42% ostatni  rok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Rockwell" panose="02060603020205020403"/>
                <a:ea typeface="+mn-ea"/>
                <a:cs typeface="+mn-cs"/>
              </a:rPr>
              <a:t>Lęk uogólniony                                       1,16                         0,35 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Rockwell" panose="02060603020205020403"/>
                <a:ea typeface="+mn-ea"/>
                <a:cs typeface="+mn-cs"/>
              </a:rPr>
              <a:t>Lęk napadowy (napady lęku/paniki) 7,04                        1,32 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Rockwell" panose="02060603020205020403"/>
                <a:ea typeface="+mn-ea"/>
                <a:cs typeface="+mn-cs"/>
              </a:rPr>
              <a:t>Agorafobia                                               0,27                        0,09 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Rockwell" panose="02060603020205020403"/>
                <a:ea typeface="+mn-ea"/>
                <a:cs typeface="+mn-cs"/>
              </a:rPr>
              <a:t>Fobia społeczna                                      1,65                        0,45 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Rockwell" panose="02060603020205020403"/>
                <a:ea typeface="+mn-ea"/>
                <a:cs typeface="+mn-cs"/>
              </a:rPr>
              <a:t>Fobie swoiste                                           4,89                        2,46 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Rockwell" panose="02060603020205020403"/>
                <a:ea typeface="+mn-ea"/>
                <a:cs typeface="+mn-cs"/>
              </a:rPr>
              <a:t>Lęk separacyjny                                      0,48                        0,09 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Rockwell" panose="02060603020205020403"/>
                <a:ea typeface="+mn-ea"/>
                <a:cs typeface="+mn-cs"/>
              </a:rPr>
              <a:t>Obsesyjno-</a:t>
            </a:r>
            <a:r>
              <a:rPr kumimoji="0" lang="pl-PL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Rockwell" panose="02060603020205020403"/>
                <a:ea typeface="+mn-ea"/>
                <a:cs typeface="+mn-cs"/>
              </a:rPr>
              <a:t>kompulsyjne</a:t>
            </a: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Rockwell" panose="02060603020205020403"/>
                <a:ea typeface="+mn-ea"/>
                <a:cs typeface="+mn-cs"/>
              </a:rPr>
              <a:t>                       0,44                        0,09 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Rockwell" panose="02060603020205020403"/>
                <a:ea typeface="+mn-ea"/>
                <a:cs typeface="+mn-cs"/>
              </a:rPr>
              <a:t>Neurastenia                                             0,82                         0,20 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Rockwell" panose="02060603020205020403"/>
                <a:ea typeface="+mn-ea"/>
                <a:cs typeface="+mn-cs"/>
              </a:rPr>
              <a:t>Stresowe pourazowe (PTSD)                2,24                         0,43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46457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7FE99E-DF2F-C57D-EBA9-E3AAD0A35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0" cap="none" dirty="0"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Rockwell" panose="02060603020205020403"/>
                <a:ea typeface="+mn-ea"/>
                <a:cs typeface="+mn-cs"/>
              </a:rPr>
              <a:t>Leczenie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A77B43-371F-1709-1288-5A72E0902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Rockwell" panose="02060603020205020403"/>
                <a:ea typeface="+mn-ea"/>
                <a:cs typeface="+mn-cs"/>
              </a:rPr>
              <a:t>Farmakoterapia  (leki </a:t>
            </a:r>
            <a:r>
              <a:rPr kumimoji="0" lang="pl-PL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Rockwell" panose="02060603020205020403"/>
                <a:ea typeface="+mn-ea"/>
                <a:cs typeface="+mn-cs"/>
              </a:rPr>
              <a:t>przeciwlękowe</a:t>
            </a: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Rockwell" panose="02060603020205020403"/>
                <a:ea typeface="+mn-ea"/>
                <a:cs typeface="+mn-cs"/>
              </a:rPr>
              <a:t>, przeciwdepresyjne)</a:t>
            </a:r>
          </a:p>
          <a:p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Rockwell" panose="02060603020205020403"/>
                <a:ea typeface="+mn-ea"/>
                <a:cs typeface="+mn-cs"/>
              </a:rPr>
              <a:t>Psychoterapia (poznawczo-behawioralna, </a:t>
            </a:r>
            <a:r>
              <a:rPr kumimoji="0" lang="pl-PL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Rockwell" panose="02060603020205020403"/>
                <a:ea typeface="+mn-ea"/>
                <a:cs typeface="+mn-cs"/>
              </a:rPr>
              <a:t>psychodynamiczna</a:t>
            </a:r>
            <a:r>
              <a:rPr lang="pl-PL" sz="2800" dirty="0">
                <a:solidFill>
                  <a:prstClr val="white"/>
                </a:solidFill>
                <a:latin typeface="Rockwell" panose="02060603020205020403"/>
              </a:rPr>
              <a:t>, humanistyczna, systemowa, </a:t>
            </a:r>
            <a:r>
              <a:rPr lang="pl-PL" sz="2800" dirty="0" err="1">
                <a:solidFill>
                  <a:prstClr val="white"/>
                </a:solidFill>
                <a:latin typeface="Rockwell" panose="02060603020205020403"/>
              </a:rPr>
              <a:t>eriksonowska</a:t>
            </a:r>
            <a:r>
              <a:rPr lang="pl-PL" sz="2800" dirty="0">
                <a:solidFill>
                  <a:prstClr val="white"/>
                </a:solidFill>
                <a:latin typeface="Rockwell" panose="02060603020205020403"/>
              </a:rPr>
              <a:t>)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80334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8B4F95-F3E9-A83F-695F-9585B80CE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940520-9760-8760-9E5F-DDAEB7949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Rockwell" panose="02060603020205020403"/>
                <a:ea typeface="+mn-ea"/>
                <a:cs typeface="+mn-cs"/>
              </a:rPr>
              <a:t>Wspieranie                                                    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12697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TM04033921[[fn=Damaszek]]</Template>
  <TotalTime>134</TotalTime>
  <Words>156</Words>
  <Application>Microsoft Office PowerPoint</Application>
  <PresentationFormat>Panoramiczny</PresentationFormat>
  <Paragraphs>35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Bookman Old Style</vt:lpstr>
      <vt:lpstr>Rockwell</vt:lpstr>
      <vt:lpstr>Damask</vt:lpstr>
      <vt:lpstr>„Zaburzenia nerwicowe u dorosłych – rozpoznać, zrozumieć, wspierać”</vt:lpstr>
      <vt:lpstr>Prezentacja programu PowerPoint</vt:lpstr>
      <vt:lpstr>Podział zaburzeń lękowych </vt:lpstr>
      <vt:lpstr>Objawy nerwicowe </vt:lpstr>
      <vt:lpstr>Rozpowszechnienie (EZOP II `21)</vt:lpstr>
      <vt:lpstr>Leczenie 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„Zaburzenia nerwicowe u dorosłych – rozpoznać, zrozumieć, wspierać”</dc:title>
  <dc:creator>Jakub Paliga</dc:creator>
  <cp:lastModifiedBy>Jakub Paliga</cp:lastModifiedBy>
  <cp:revision>2</cp:revision>
  <dcterms:created xsi:type="dcterms:W3CDTF">2022-11-05T13:33:28Z</dcterms:created>
  <dcterms:modified xsi:type="dcterms:W3CDTF">2022-11-16T12:54:46Z</dcterms:modified>
</cp:coreProperties>
</file>