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1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7" d="100"/>
          <a:sy n="97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067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636832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570928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151621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5498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023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215733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42901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855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147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4070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4322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3072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43039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3532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82209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0693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412ECF-AF12-4D57-8092-AF2AEC7A123D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5F55C-3187-4140-95B2-6B9F22CC0B5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769895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  <p:sldLayoutId id="2147483844" r:id="rId13"/>
    <p:sldLayoutId id="2147483845" r:id="rId14"/>
    <p:sldLayoutId id="2147483846" r:id="rId15"/>
    <p:sldLayoutId id="2147483847" r:id="rId16"/>
    <p:sldLayoutId id="2147483848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6416F4-1D71-E3EE-7D2A-5813E97B94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„Zaburzenia nerwicowe u dorosłych – rozpoznać, zrozumieć, wspierać”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260BA8-0AA4-FD46-5ADB-1D276D3A40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pPr algn="r"/>
            <a:r>
              <a:rPr lang="pl-PL" dirty="0"/>
              <a:t>Dr n. med. Jakub Paliga</a:t>
            </a:r>
          </a:p>
        </p:txBody>
      </p:sp>
    </p:spTree>
    <p:extLst>
      <p:ext uri="{BB962C8B-B14F-4D97-AF65-F5344CB8AC3E}">
        <p14:creationId xmlns:p14="http://schemas.microsoft.com/office/powerpoint/2010/main" val="370345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C2E630A-8923-C6C6-D540-E88C6EC02A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68317"/>
          </a:xfrm>
        </p:spPr>
        <p:txBody>
          <a:bodyPr>
            <a:normAutofit fontScale="90000"/>
          </a:bodyPr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C4319F6-0009-1098-EE4D-C7B1F6BB4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4" y="677917"/>
            <a:ext cx="10353762" cy="57596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 Definicja nerwicy (</a:t>
            </a:r>
            <a:r>
              <a:rPr lang="pl-PL" sz="2800" dirty="0" err="1"/>
              <a:t>zab</a:t>
            </a:r>
            <a:r>
              <a:rPr lang="pl-PL" sz="2800" dirty="0"/>
              <a:t>. lękowych) </a:t>
            </a:r>
          </a:p>
          <a:p>
            <a:endParaRPr lang="pl-PL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65792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02446C5-6DC0-1157-08F3-F85C3410FA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0" cap="none" dirty="0">
                <a:solidFill>
                  <a:prstClr val="white"/>
                </a:solidFill>
                <a:effectLst/>
                <a:latin typeface="Rockwell" panose="02060603020205020403"/>
                <a:ea typeface="+mn-ea"/>
                <a:cs typeface="+mn-cs"/>
              </a:rPr>
              <a:t>Podział zaburzeń lękowych</a:t>
            </a:r>
            <a:br>
              <a:rPr lang="pl-PL" sz="3600" b="0" cap="none" dirty="0">
                <a:solidFill>
                  <a:prstClr val="white"/>
                </a:solidFill>
                <a:effectLst/>
                <a:latin typeface="Rockwell" panose="02060603020205020403"/>
                <a:ea typeface="+mn-ea"/>
                <a:cs typeface="+mn-cs"/>
              </a:rPr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240E63-0F70-F46A-3AF4-B28D3CF19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1726325"/>
            <a:ext cx="10353762" cy="4682358"/>
          </a:xfrm>
        </p:spPr>
        <p:txBody>
          <a:bodyPr>
            <a:normAutofit fontScale="77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lęk uogólniony,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lęk napadowy (napady lęku/paniki),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agorafobia,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fobia społeczna,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fobie swoiste,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lęk separacyjny,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zaburzenia obsesyjno-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kompulsyjne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neurastenia,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t>zaburzenie stresowe pourazowe 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sz="2800" dirty="0">
                <a:solidFill>
                  <a:prstClr val="white"/>
                </a:solidFill>
                <a:effectLst/>
                <a:latin typeface="Rockwell" panose="02060603020205020403"/>
              </a:rPr>
              <a:t>Zaburzenia </a:t>
            </a:r>
            <a:r>
              <a:rPr lang="pl-PL" sz="2800" dirty="0" err="1">
                <a:solidFill>
                  <a:prstClr val="white"/>
                </a:solidFill>
                <a:effectLst/>
                <a:latin typeface="Rockwell" panose="02060603020205020403"/>
              </a:rPr>
              <a:t>somatyzacyjne</a:t>
            </a:r>
            <a:endParaRPr kumimoji="0" lang="pl-PL" sz="2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13687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CE4454-24AD-20FD-0A6E-229B3826F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0" cap="none" dirty="0"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Rockwell" panose="02060603020205020403"/>
                <a:ea typeface="+mn-ea"/>
                <a:cs typeface="+mn-cs"/>
              </a:rPr>
              <a:t>Objawy nerwicowe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72D17F1-99AA-DAD5-BF9F-674F20944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lękowe</a:t>
            </a:r>
          </a:p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kontrolujące lęk (konwersyjne, dysocjacyjne, obsesyjne,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somatyzacyjne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7798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0ACC10-CEF7-9560-DA45-F51E3B0BA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0" cap="none" dirty="0"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Rockwell" panose="02060603020205020403"/>
                <a:ea typeface="+mn-ea"/>
                <a:cs typeface="+mn-cs"/>
              </a:rPr>
              <a:t>Rozpowszechnienie (EZOP II `21)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494D34E-AF80-6DFD-E644-0D1E437815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795" y="2096063"/>
            <a:ext cx="10353762" cy="4249557"/>
          </a:xfrm>
        </p:spPr>
        <p:txBody>
          <a:bodyPr>
            <a:normAutofit fontScale="62500" lnSpcReduction="20000"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                                           16,07% w życiu    5,42% ostatni  rok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Lęk uogólniony                                       1,16                         0,35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Lęk napadowy (napady lęku/paniki) 7,04                        1,32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Agorafobia                                               0,27                        0,09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Fobia społeczna                                      1,65                        0,45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Fobie swoiste                                           4,89                        2,46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Lęk separacyjny                                      0,48                        0,09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Obsesyjno-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kompulsyjne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                       0,44                        0,09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Neurastenia                                             0,82                         0,20 </a:t>
            </a:r>
          </a:p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Stresowe pourazowe (PTSD)                2,24                         0,43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46457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D7FE99E-DF2F-C57D-EBA9-E3AAD0A35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 b="0" cap="none" dirty="0"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latin typeface="Rockwell" panose="02060603020205020403"/>
                <a:ea typeface="+mn-ea"/>
                <a:cs typeface="+mn-cs"/>
              </a:rPr>
              <a:t>Leczenie 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3A77B43-371F-1709-1288-5A72E09026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Farmakoterapia  (leki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przeciwlękowe</a:t>
            </a: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, przeciwdepresyjne)</a:t>
            </a:r>
          </a:p>
          <a:p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Psychoterapia (poznawczo-behawioralna, </a:t>
            </a:r>
            <a:r>
              <a:rPr kumimoji="0" lang="pl-PL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psychodynamiczna</a:t>
            </a:r>
            <a:r>
              <a:rPr lang="pl-PL" sz="2800" dirty="0">
                <a:solidFill>
                  <a:prstClr val="white"/>
                </a:solidFill>
                <a:latin typeface="Rockwell" panose="02060603020205020403"/>
              </a:rPr>
              <a:t>, humanistyczna, systemowa, </a:t>
            </a:r>
            <a:r>
              <a:rPr lang="pl-PL" sz="2800" dirty="0" err="1">
                <a:solidFill>
                  <a:prstClr val="white"/>
                </a:solidFill>
                <a:latin typeface="Rockwell" panose="02060603020205020403"/>
              </a:rPr>
              <a:t>eriksonowska</a:t>
            </a:r>
            <a:r>
              <a:rPr lang="pl-PL" sz="2800" dirty="0">
                <a:solidFill>
                  <a:prstClr val="white"/>
                </a:solidFill>
                <a:latin typeface="Rockwell" panose="02060603020205020403"/>
              </a:rPr>
              <a:t>)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80334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48B4F95-F3E9-A83F-695F-9585B80CE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1940520-9760-8760-9E5F-DDAEB79495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pl-PL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50800" dist="38100" dir="2700000" algn="tl" rotWithShape="0">
                    <a:srgbClr val="000000">
                      <a:alpha val="48000"/>
                    </a:srgbClr>
                  </a:outerShdw>
                </a:effectLst>
                <a:uLnTx/>
                <a:uFillTx/>
                <a:latin typeface="Rockwell" panose="02060603020205020403"/>
                <a:ea typeface="+mn-ea"/>
                <a:cs typeface="+mn-cs"/>
              </a:rPr>
              <a:t>Wspieranie                                                    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12697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TM04033921[[fn=Damaszek]]</Template>
  <TotalTime>134</TotalTime>
  <Words>156</Words>
  <Application>Microsoft Office PowerPoint</Application>
  <PresentationFormat>Panoramiczny</PresentationFormat>
  <Paragraphs>35</Paragraphs>
  <Slides>7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1" baseType="lpstr">
      <vt:lpstr>Arial</vt:lpstr>
      <vt:lpstr>Bookman Old Style</vt:lpstr>
      <vt:lpstr>Rockwell</vt:lpstr>
      <vt:lpstr>Damask</vt:lpstr>
      <vt:lpstr>„Zaburzenia nerwicowe u dorosłych – rozpoznać, zrozumieć, wspierać”</vt:lpstr>
      <vt:lpstr>Prezentacja programu PowerPoint</vt:lpstr>
      <vt:lpstr>Podział zaburzeń lękowych </vt:lpstr>
      <vt:lpstr>Objawy nerwicowe </vt:lpstr>
      <vt:lpstr>Rozpowszechnienie (EZOP II `21)</vt:lpstr>
      <vt:lpstr>Leczenie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„Zaburzenia nerwicowe u dorosłych – rozpoznać, zrozumieć, wspierać”</dc:title>
  <dc:creator>Jakub Paliga</dc:creator>
  <cp:lastModifiedBy>Jakub Paliga</cp:lastModifiedBy>
  <cp:revision>2</cp:revision>
  <dcterms:created xsi:type="dcterms:W3CDTF">2022-11-05T13:33:28Z</dcterms:created>
  <dcterms:modified xsi:type="dcterms:W3CDTF">2022-11-16T12:54:46Z</dcterms:modified>
</cp:coreProperties>
</file>