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6" r:id="rId1"/>
  </p:sldMasterIdLst>
  <p:sldIdLst>
    <p:sldId id="271" r:id="rId2"/>
    <p:sldId id="269" r:id="rId3"/>
    <p:sldId id="272" r:id="rId4"/>
    <p:sldId id="273" r:id="rId5"/>
    <p:sldId id="274" r:id="rId6"/>
    <p:sldId id="275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3" autoAdjust="0"/>
    <p:restoredTop sz="94660"/>
  </p:normalViewPr>
  <p:slideViewPr>
    <p:cSldViewPr snapToGrid="0">
      <p:cViewPr varScale="1">
        <p:scale>
          <a:sx n="93" d="100"/>
          <a:sy n="93" d="100"/>
        </p:scale>
        <p:origin x="1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7321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479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2501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984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6716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4656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0647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665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64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500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94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554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394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26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0132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20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21418-7373-4133-82D4-D513DCC2D7E9}" type="datetimeFigureOut">
              <a:rPr lang="pl-PL" smtClean="0"/>
              <a:t>2017-06-22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8C9DEB1-73F4-43A4-9993-3AFB7AE27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358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48" r:id="rId2"/>
    <p:sldLayoutId id="2147484149" r:id="rId3"/>
    <p:sldLayoutId id="2147484150" r:id="rId4"/>
    <p:sldLayoutId id="2147484151" r:id="rId5"/>
    <p:sldLayoutId id="2147484152" r:id="rId6"/>
    <p:sldLayoutId id="2147484153" r:id="rId7"/>
    <p:sldLayoutId id="2147484154" r:id="rId8"/>
    <p:sldLayoutId id="2147484155" r:id="rId9"/>
    <p:sldLayoutId id="2147484156" r:id="rId10"/>
    <p:sldLayoutId id="2147484157" r:id="rId11"/>
    <p:sldLayoutId id="2147484158" r:id="rId12"/>
    <p:sldLayoutId id="2147484159" r:id="rId13"/>
    <p:sldLayoutId id="2147484160" r:id="rId14"/>
    <p:sldLayoutId id="2147484161" r:id="rId15"/>
    <p:sldLayoutId id="214748416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93187" y="1099335"/>
            <a:ext cx="9102903" cy="4804327"/>
          </a:xfrm>
        </p:spPr>
        <p:txBody>
          <a:bodyPr>
            <a:noAutofit/>
          </a:bodyPr>
          <a:lstStyle/>
          <a:p>
            <a:pPr algn="just"/>
            <a:r>
              <a:rPr lang="pl-PL" sz="2000" dirty="0">
                <a:solidFill>
                  <a:schemeClr val="tx1"/>
                </a:solidFill>
              </a:rPr>
              <a:t>W celu zapobieżenia negatywnemu oddziaływaniu na zdrowie ludzi i na środowisko, w granicach administracyjnych województwa małopolskiego </a:t>
            </a:r>
            <a:r>
              <a:rPr lang="pl-PL" sz="2000" dirty="0" smtClean="0">
                <a:solidFill>
                  <a:schemeClr val="tx1"/>
                </a:solidFill>
              </a:rPr>
              <a:t>z </a:t>
            </a:r>
            <a:r>
              <a:rPr lang="pl-PL" sz="2000" dirty="0">
                <a:solidFill>
                  <a:schemeClr val="tx1"/>
                </a:solidFill>
              </a:rPr>
              <a:t>wyłączeniem Gminy Miejskiej Kraków, </a:t>
            </a:r>
            <a:r>
              <a:rPr lang="pl-PL" sz="2000" dirty="0" smtClean="0">
                <a:solidFill>
                  <a:schemeClr val="tx1"/>
                </a:solidFill>
              </a:rPr>
              <a:t>wprowadzono ograniczenia </a:t>
            </a:r>
            <a:r>
              <a:rPr lang="pl-PL" sz="2000" dirty="0">
                <a:solidFill>
                  <a:schemeClr val="tx1"/>
                </a:solidFill>
              </a:rPr>
              <a:t>i zakazy określone </a:t>
            </a:r>
            <a:r>
              <a:rPr lang="pl-PL" sz="2000" dirty="0" smtClean="0">
                <a:solidFill>
                  <a:schemeClr val="tx1"/>
                </a:solidFill>
              </a:rPr>
              <a:t>uchwałą Nr </a:t>
            </a:r>
            <a:r>
              <a:rPr lang="pl-PL" sz="2000" dirty="0">
                <a:solidFill>
                  <a:schemeClr val="tx1"/>
                </a:solidFill>
              </a:rPr>
              <a:t>XXXII/452/17 Sejmiku Województwa Małopolskiego z dnia 23 stycznia 2017 r. w sprawie wprowadzenia na obszarze województwa małopolskiego ograniczeń i zakazów w zakresie eksploatacji instalacji, w których następuje spalanie </a:t>
            </a:r>
            <a:r>
              <a:rPr lang="pl-PL" sz="2000" dirty="0" smtClean="0">
                <a:solidFill>
                  <a:schemeClr val="tx1"/>
                </a:solidFill>
              </a:rPr>
              <a:t>paliw (uchwała antysmogowa).</a:t>
            </a:r>
            <a:endParaRPr lang="pl-P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8878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1496602"/>
          </a:xfrm>
        </p:spPr>
        <p:txBody>
          <a:bodyPr>
            <a:normAutofit/>
          </a:bodyPr>
          <a:lstStyle/>
          <a:p>
            <a:r>
              <a:rPr lang="pl-PL" sz="2200" b="1" dirty="0" smtClean="0">
                <a:solidFill>
                  <a:schemeClr val="tx1"/>
                </a:solidFill>
              </a:rPr>
              <a:t>Uchwała antysmogowa dla Małopolski </a:t>
            </a:r>
            <a:r>
              <a:rPr lang="pl-PL" sz="1800" b="1" dirty="0">
                <a:solidFill>
                  <a:schemeClr val="tx1"/>
                </a:solidFill>
              </a:rPr>
              <a:t/>
            </a:r>
            <a:br>
              <a:rPr lang="pl-PL" sz="1800" b="1" dirty="0">
                <a:solidFill>
                  <a:schemeClr val="tx1"/>
                </a:solidFill>
              </a:rPr>
            </a:br>
            <a:r>
              <a:rPr lang="pl-PL" sz="1800" b="1" dirty="0" smtClean="0">
                <a:solidFill>
                  <a:schemeClr val="tx1"/>
                </a:solidFill>
              </a:rPr>
              <a:t/>
            </a:r>
            <a:br>
              <a:rPr lang="pl-PL" sz="1800" b="1" dirty="0" smtClean="0">
                <a:solidFill>
                  <a:schemeClr val="tx1"/>
                </a:solidFill>
              </a:rPr>
            </a:br>
            <a:r>
              <a:rPr lang="pl-PL" sz="1800" b="1" dirty="0" smtClean="0">
                <a:solidFill>
                  <a:schemeClr val="tx1"/>
                </a:solidFill>
              </a:rPr>
              <a:t>1</a:t>
            </a:r>
            <a:r>
              <a:rPr lang="pl-PL" sz="1800" b="1" dirty="0">
                <a:solidFill>
                  <a:schemeClr val="tx1"/>
                </a:solidFill>
              </a:rPr>
              <a:t>. Ogranicza powstawanie nowych źródeł emisji </a:t>
            </a:r>
            <a:r>
              <a:rPr lang="pl-PL" sz="1800" b="1" dirty="0" smtClean="0">
                <a:solidFill>
                  <a:schemeClr val="tx1"/>
                </a:solidFill>
              </a:rPr>
              <a:t>zanieczyszczeń</a:t>
            </a:r>
            <a:endParaRPr lang="pl-PL" sz="2400" dirty="0">
              <a:solidFill>
                <a:schemeClr val="tx1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89212" y="1921267"/>
            <a:ext cx="8915399" cy="3988644"/>
          </a:xfrm>
        </p:spPr>
        <p:txBody>
          <a:bodyPr>
            <a:normAutofit fontScale="92500"/>
          </a:bodyPr>
          <a:lstStyle/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</a:rPr>
              <a:t>Od </a:t>
            </a:r>
            <a:r>
              <a:rPr lang="pl-PL" dirty="0">
                <a:solidFill>
                  <a:schemeClr val="tx1"/>
                </a:solidFill>
              </a:rPr>
              <a:t>1 lipca 2017 roku nie będzie możliwa w Małopolsce instalacja kotła na węgiel lub     drewno lub kominka na drewno o parametrach emisji gorszych niż wyznaczone w unijnych rozporządzeniach w sprawie </a:t>
            </a:r>
            <a:r>
              <a:rPr lang="pl-PL" dirty="0" err="1" smtClean="0">
                <a:solidFill>
                  <a:schemeClr val="tx1"/>
                </a:solidFill>
              </a:rPr>
              <a:t>ekoprojektu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</a:rPr>
              <a:t>Osoby</a:t>
            </a:r>
            <a:r>
              <a:rPr lang="pl-PL" dirty="0">
                <a:solidFill>
                  <a:schemeClr val="tx1"/>
                </a:solidFill>
              </a:rPr>
              <a:t>, które budują nowy dom, przeprowadzają remont z wymianą kotła lub kominka albo wymieniają kocioł lub kominek na nowy, będą zobowiązane zainstalować nowoczesne urządzenie spełniające wymagania </a:t>
            </a:r>
            <a:r>
              <a:rPr lang="pl-PL" dirty="0" err="1" smtClean="0">
                <a:solidFill>
                  <a:schemeClr val="tx1"/>
                </a:solidFill>
              </a:rPr>
              <a:t>ekoprojektu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</a:rPr>
              <a:t>Dla </a:t>
            </a:r>
            <a:r>
              <a:rPr lang="pl-PL" dirty="0">
                <a:solidFill>
                  <a:schemeClr val="tx1"/>
                </a:solidFill>
              </a:rPr>
              <a:t>mieszkańców, którzy już obecnie korzystają z ekologicznego ogrzewania – sieci ciepłowniczych, gazu, oleju, ogrzewania elektrycznego lub pomp ciepła – uchwała nie wprowadzi żadnych nowych obowiązków lub ograniczeń. Gdyby chcieli jednak zrezygnować z obecnego ogrzewania na rzecz węgla lub drewna, będą zobowiązani od razu zainstalować nowoczesny kocioł spełniający wymagania </a:t>
            </a:r>
            <a:r>
              <a:rPr lang="pl-PL" dirty="0" err="1">
                <a:solidFill>
                  <a:schemeClr val="tx1"/>
                </a:solidFill>
              </a:rPr>
              <a:t>ekoprojektu</a:t>
            </a:r>
            <a:r>
              <a:rPr lang="pl-PL" dirty="0">
                <a:solidFill>
                  <a:schemeClr val="tx1"/>
                </a:solidFill>
              </a:rPr>
              <a:t> określone w unijnych rozporządzeniach.</a:t>
            </a:r>
            <a:br>
              <a:rPr lang="pl-PL" dirty="0">
                <a:solidFill>
                  <a:schemeClr val="tx1"/>
                </a:solidFill>
              </a:rPr>
            </a:b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3702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229617" y="924674"/>
            <a:ext cx="8915399" cy="719087"/>
          </a:xfrm>
        </p:spPr>
        <p:txBody>
          <a:bodyPr>
            <a:normAutofit/>
          </a:bodyPr>
          <a:lstStyle/>
          <a:p>
            <a:r>
              <a:rPr lang="pl-PL" sz="1800" b="1" dirty="0">
                <a:solidFill>
                  <a:schemeClr val="tx1"/>
                </a:solidFill>
              </a:rPr>
              <a:t>2. Wyznacza długie okresy przejściowe dla obecnie użytkowanych kotłów na węgiel i </a:t>
            </a:r>
            <a:r>
              <a:rPr lang="pl-PL" sz="1800" b="1" dirty="0" smtClean="0">
                <a:solidFill>
                  <a:schemeClr val="tx1"/>
                </a:solidFill>
              </a:rPr>
              <a:t>drewno</a:t>
            </a:r>
            <a:endParaRPr lang="pl-PL" sz="1800" dirty="0">
              <a:solidFill>
                <a:schemeClr val="tx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229617" y="1859622"/>
            <a:ext cx="9274995" cy="4044040"/>
          </a:xfrm>
        </p:spPr>
        <p:txBody>
          <a:bodyPr>
            <a:normAutofit fontScale="92500"/>
          </a:bodyPr>
          <a:lstStyle/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Do końca 2022 roku konieczna będzie wymiana kotłów na węgiel lub drewno, które nie spełniają żadnych norm emisyjnych. Mieszkańcy będą mieli 6 lat na wymianę tych kotłów. Obecnie istnieje możliwość skorzystania za pośrednictwem gmin z </a:t>
            </a:r>
            <a:r>
              <a:rPr lang="pl-PL" dirty="0" smtClean="0">
                <a:solidFill>
                  <a:schemeClr val="tx1"/>
                </a:solidFill>
              </a:rPr>
              <a:t>dostępnych programów dofinansowania do wymiany kotłów ze </a:t>
            </a:r>
            <a:r>
              <a:rPr lang="pl-PL" dirty="0">
                <a:solidFill>
                  <a:schemeClr val="tx1"/>
                </a:solidFill>
              </a:rPr>
              <a:t>środków </a:t>
            </a:r>
            <a:r>
              <a:rPr lang="pl-PL" dirty="0" smtClean="0">
                <a:solidFill>
                  <a:schemeClr val="tx1"/>
                </a:solidFill>
              </a:rPr>
              <a:t>Regionalnego </a:t>
            </a:r>
            <a:r>
              <a:rPr lang="pl-PL" dirty="0">
                <a:solidFill>
                  <a:schemeClr val="tx1"/>
                </a:solidFill>
              </a:rPr>
              <a:t>Programu Operacyjnego Województwa Małopolskiego lub </a:t>
            </a:r>
            <a:r>
              <a:rPr lang="pl-PL" dirty="0" err="1">
                <a:solidFill>
                  <a:schemeClr val="tx1"/>
                </a:solidFill>
              </a:rPr>
              <a:t>WFOŚiGW</a:t>
            </a:r>
            <a:r>
              <a:rPr lang="pl-PL" dirty="0">
                <a:solidFill>
                  <a:schemeClr val="tx1"/>
                </a:solidFill>
              </a:rPr>
              <a:t> w Krakowie. W przyszłości – po zakończeniu programów dofinansowania – użytkownicy będą zobowiązani wymienić je we własnym zakresie.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Do końca 2026 roku trzeba będzie wymienić kotły, które obecnie spełniają chociaż podstawowe wymagania emisyjne, czyli posiadają klasę 3 lub klasę 4 według normy PN-EN 303-5:2012. Mieszkańcy będą mieli na ich wymianę 10 lat. To dłużej niż żywotność tych kotłów, która w praktyce oceniana jest zazwyczaj na 8-10 lat.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Kotły spełniające wymagania klasy 5 według normy PN-EN 303-5:2012, które są już eksploatowane lub zostaną zainstalowane do końca czerwca 2017 roku będą mogły być użytkowane do końca swojej żywotności.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099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859604"/>
          </a:xfrm>
        </p:spPr>
        <p:txBody>
          <a:bodyPr>
            <a:normAutofit/>
          </a:bodyPr>
          <a:lstStyle/>
          <a:p>
            <a:r>
              <a:rPr lang="pl-PL" sz="1800" b="1" dirty="0">
                <a:solidFill>
                  <a:schemeClr val="tx1"/>
                </a:solidFill>
              </a:rPr>
              <a:t>3. Wprowadza wymagania dla jakości stosowanych paliw, aby wyeliminować odpady węglowe i mokre </a:t>
            </a:r>
            <a:r>
              <a:rPr lang="pl-PL" sz="1800" b="1" dirty="0" smtClean="0">
                <a:solidFill>
                  <a:schemeClr val="tx1"/>
                </a:solidFill>
              </a:rPr>
              <a:t>drewno</a:t>
            </a:r>
            <a:endParaRPr lang="pl-PL" sz="1800" dirty="0">
              <a:solidFill>
                <a:schemeClr val="tx1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89212" y="1469204"/>
            <a:ext cx="8915399" cy="3821987"/>
          </a:xfrm>
        </p:spPr>
        <p:txBody>
          <a:bodyPr/>
          <a:lstStyle/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Od 1 lipca 2017 roku w całej Małopolsce zacznie obowiązywać zakaz stosowania mułów i </a:t>
            </a:r>
            <a:r>
              <a:rPr lang="pl-PL" dirty="0" err="1">
                <a:solidFill>
                  <a:schemeClr val="tx1"/>
                </a:solidFill>
              </a:rPr>
              <a:t>flotów</a:t>
            </a:r>
            <a:r>
              <a:rPr lang="pl-PL" dirty="0">
                <a:solidFill>
                  <a:schemeClr val="tx1"/>
                </a:solidFill>
              </a:rPr>
              <a:t> węglowych. Te frakcje to właściwie odpady węglowe – drobny pył węglowy o ziarnach do 3mm, który zawiera duże ilości wilgoci, popiołu i innych zanieczyszczeń decydujących o dużej emisji przy jego spalaniu.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Wprowadzony zostanie zakaz spalania drewna i biomasy o wilgotności powyżej 20%. Oznacza to, że drewno przed spaleniem powinno być sezonowane – jego suszenie powinno trwać co najmniej dwa sezony. Suche drewno charakteryzuje się znacznie wyższą kalorycznością i niższą emisją zanieczyszczeń niż drzewo surowe.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571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445375" y="1035123"/>
            <a:ext cx="8915399" cy="752582"/>
          </a:xfrm>
        </p:spPr>
        <p:txBody>
          <a:bodyPr>
            <a:normAutofit/>
          </a:bodyPr>
          <a:lstStyle/>
          <a:p>
            <a:r>
              <a:rPr lang="pl-PL" sz="1800" b="1" dirty="0">
                <a:solidFill>
                  <a:schemeClr val="tx1"/>
                </a:solidFill>
              </a:rPr>
              <a:t>4. Wprowadza obowiązek doposażenia kominków w urządzenia redukujące </a:t>
            </a:r>
            <a:r>
              <a:rPr lang="pl-PL" sz="1800" b="1" dirty="0" smtClean="0">
                <a:solidFill>
                  <a:schemeClr val="tx1"/>
                </a:solidFill>
              </a:rPr>
              <a:t>emisję</a:t>
            </a:r>
            <a:endParaRPr lang="pl-PL" sz="1800" dirty="0">
              <a:solidFill>
                <a:schemeClr val="tx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89213" y="2003461"/>
            <a:ext cx="8915399" cy="3900201"/>
          </a:xfrm>
        </p:spPr>
        <p:txBody>
          <a:bodyPr>
            <a:normAutofit/>
          </a:bodyPr>
          <a:lstStyle/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Od 1 lipca 2017 roku nowo instalowane kominki (również tzw. ogrzewacze pomieszczeń, piece kaflowe czy popularne „kozy”) będą musiały spełniać wymagania </a:t>
            </a:r>
            <a:r>
              <a:rPr lang="pl-PL" dirty="0" err="1">
                <a:solidFill>
                  <a:schemeClr val="tx1"/>
                </a:solidFill>
              </a:rPr>
              <a:t>ekoprojektu</a:t>
            </a:r>
            <a:r>
              <a:rPr lang="pl-PL" dirty="0">
                <a:solidFill>
                  <a:schemeClr val="tx1"/>
                </a:solidFill>
              </a:rPr>
              <a:t>. Dotyczy to również sytuacji instalowania kominka w istniejących budynkach np. w ramach wymiany na nowy.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Od 2023 roku dopuszczone będzie używanie tylko kominków spełniających wymagania </a:t>
            </a:r>
            <a:r>
              <a:rPr lang="pl-PL" dirty="0" err="1">
                <a:solidFill>
                  <a:schemeClr val="tx1"/>
                </a:solidFill>
              </a:rPr>
              <a:t>ekoprojektu</a:t>
            </a:r>
            <a:r>
              <a:rPr lang="pl-PL" dirty="0">
                <a:solidFill>
                  <a:schemeClr val="tx1"/>
                </a:solidFill>
              </a:rPr>
              <a:t> lub kominków, których sprawność cieplna wynosi co najmniej 80%. Dane dotyczące sprawności cieplnej powinna zawierać dokumentacja techniczna lub instrukcja kominka.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Kominki, które nie spełniają wymagań w zakresie </a:t>
            </a:r>
            <a:r>
              <a:rPr lang="pl-PL" dirty="0" err="1">
                <a:solidFill>
                  <a:schemeClr val="tx1"/>
                </a:solidFill>
              </a:rPr>
              <a:t>ekoprojektu</a:t>
            </a:r>
            <a:r>
              <a:rPr lang="pl-PL" dirty="0">
                <a:solidFill>
                  <a:schemeClr val="tx1"/>
                </a:solidFill>
              </a:rPr>
              <a:t> lub sprawności cieplnej na poziomie co najmniej 80%, od 2023 roku będą musiały zostać wyposażone w urządzenie redukujące emisję pyłu do poziomu zgodnego z wymaganiami </a:t>
            </a:r>
            <a:r>
              <a:rPr lang="pl-PL" dirty="0" err="1">
                <a:solidFill>
                  <a:schemeClr val="tx1"/>
                </a:solidFill>
              </a:rPr>
              <a:t>ekoprojektu</a:t>
            </a:r>
            <a:r>
              <a:rPr lang="pl-PL" dirty="0">
                <a:solidFill>
                  <a:schemeClr val="tx1"/>
                </a:solidFill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105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373456" y="881010"/>
            <a:ext cx="8915399" cy="506002"/>
          </a:xfrm>
        </p:spPr>
        <p:txBody>
          <a:bodyPr>
            <a:normAutofit/>
          </a:bodyPr>
          <a:lstStyle/>
          <a:p>
            <a:r>
              <a:rPr lang="pl-PL" sz="1800" b="1" dirty="0">
                <a:solidFill>
                  <a:schemeClr val="tx1"/>
                </a:solidFill>
              </a:rPr>
              <a:t>5. Kontrola przestrzegania wprowadzanych </a:t>
            </a:r>
            <a:r>
              <a:rPr lang="pl-PL" sz="1800" b="1" dirty="0" smtClean="0">
                <a:solidFill>
                  <a:schemeClr val="tx1"/>
                </a:solidFill>
              </a:rPr>
              <a:t>ograniczeń</a:t>
            </a:r>
            <a:endParaRPr lang="pl-PL" sz="1800" dirty="0">
              <a:solidFill>
                <a:schemeClr val="tx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373457" y="1828801"/>
            <a:ext cx="9131156" cy="4074862"/>
          </a:xfrm>
        </p:spPr>
        <p:txBody>
          <a:bodyPr>
            <a:normAutofit/>
          </a:bodyPr>
          <a:lstStyle/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Uchwała dotyczy stosowania paliw i instalacji grzewczych, nie będzie ograniczać handlu kotłami, kominkami czy węglem lub drewnem, gdyż sejmik województwa nie ma kompetencji do wprowadzania przepisów w tym zakresie. Odpowiednie uregulowania powinny powstać na poziomie krajowym.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Kontrola przestrzegania wymagań uchwały będzie prowadzona przez uprawnione służby (straż miejską i gminną, upoważnionych pracowników gmin, policję) na podstawie udostępnianych przez użytkowników dokumentów – np. dokumentacji technicznej, instrukcji użytkowania, wyników badań, certyfikatów, które będą potwierdzać spełnienie wymaganych poziomów sprawności i emisji. Jeśli użytkownik nie będzie posiadał takich dokumentów, będzie domniemane, że instalacja nie spełnia wymagań uchwały. W przypadku naruszenia przepisów uchwały, mieszkaniec może być ukarany mandatem do 500zł lub grzywną do 5 000 zł.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777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619</TotalTime>
  <Words>594</Words>
  <Application>Microsoft Office PowerPoint</Application>
  <PresentationFormat>Panoramiczny</PresentationFormat>
  <Paragraphs>19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Smuga</vt:lpstr>
      <vt:lpstr>Prezentacja programu PowerPoint</vt:lpstr>
      <vt:lpstr>Uchwała antysmogowa dla Małopolski   1. Ogranicza powstawanie nowych źródeł emisji zanieczyszczeń</vt:lpstr>
      <vt:lpstr>2. Wyznacza długie okresy przejściowe dla obecnie użytkowanych kotłów na węgiel i drewno</vt:lpstr>
      <vt:lpstr>3. Wprowadza wymagania dla jakości stosowanych paliw, aby wyeliminować odpady węglowe i mokre drewno</vt:lpstr>
      <vt:lpstr>4. Wprowadza obowiązek doposażenia kominków w urządzenia redukujące emisję</vt:lpstr>
      <vt:lpstr>5. Kontrola przestrzegania wprowadzanych ograniczeń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Zawiślak</dc:creator>
  <cp:lastModifiedBy>Agnieszka Zawiślak</cp:lastModifiedBy>
  <cp:revision>46</cp:revision>
  <dcterms:created xsi:type="dcterms:W3CDTF">2015-06-05T05:57:14Z</dcterms:created>
  <dcterms:modified xsi:type="dcterms:W3CDTF">2017-06-22T09:19:07Z</dcterms:modified>
</cp:coreProperties>
</file>